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5"/>
    <a:srgbClr val="72C4E5"/>
    <a:srgbClr val="7CCCEE"/>
    <a:srgbClr val="5EC2E4"/>
    <a:srgbClr val="004B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30" autoAdjust="0"/>
    <p:restoredTop sz="96242" autoAdjust="0"/>
  </p:normalViewPr>
  <p:slideViewPr>
    <p:cSldViewPr snapToGrid="0">
      <p:cViewPr varScale="1">
        <p:scale>
          <a:sx n="24" d="100"/>
          <a:sy n="24" d="100"/>
        </p:scale>
        <p:origin x="151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HE.gov.uk\HD\SE18UG_02\Lizz.Paley\AMMF\final_incidence_overall_survival_July2020LP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1 and 3-year overall survival for CCA</a:t>
            </a:r>
            <a:r>
              <a:rPr lang="en-GB" baseline="0" dirty="0"/>
              <a:t> by Cancer Alliance</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Sheet2!$D$4</c:f>
              <c:strCache>
                <c:ptCount val="1"/>
                <c:pt idx="0">
                  <c:v>1-year</c:v>
                </c:pt>
              </c:strCache>
            </c:strRef>
          </c:tx>
          <c:spPr>
            <a:solidFill>
              <a:schemeClr val="accent1">
                <a:lumMod val="40000"/>
                <a:lumOff val="60000"/>
              </a:schemeClr>
            </a:solidFill>
            <a:ln>
              <a:noFill/>
            </a:ln>
            <a:effectLst/>
          </c:spPr>
          <c:invertIfNegative val="0"/>
          <c:errBars>
            <c:errBarType val="both"/>
            <c:errValType val="cust"/>
            <c:noEndCap val="0"/>
            <c:plus>
              <c:numRef>
                <c:f>Sheet2!$I$5:$I$23</c:f>
                <c:numCache>
                  <c:formatCode>General</c:formatCode>
                  <c:ptCount val="19"/>
                  <c:pt idx="0">
                    <c:v>1.9100000000000001</c:v>
                  </c:pt>
                  <c:pt idx="1">
                    <c:v>1.620000000000001</c:v>
                  </c:pt>
                  <c:pt idx="2">
                    <c:v>1.629999999999999</c:v>
                  </c:pt>
                  <c:pt idx="3">
                    <c:v>1.9400000000000013</c:v>
                  </c:pt>
                  <c:pt idx="4">
                    <c:v>1.8800000000000008</c:v>
                  </c:pt>
                  <c:pt idx="5">
                    <c:v>2.76</c:v>
                  </c:pt>
                  <c:pt idx="6">
                    <c:v>1.120000000000001</c:v>
                  </c:pt>
                  <c:pt idx="7">
                    <c:v>1.7799999999999994</c:v>
                  </c:pt>
                  <c:pt idx="8">
                    <c:v>2.5299999999999994</c:v>
                  </c:pt>
                  <c:pt idx="9">
                    <c:v>2.2199999999999989</c:v>
                  </c:pt>
                  <c:pt idx="10">
                    <c:v>1.5999999999999996</c:v>
                  </c:pt>
                  <c:pt idx="11">
                    <c:v>1.8100000000000005</c:v>
                  </c:pt>
                  <c:pt idx="12">
                    <c:v>1.6799999999999997</c:v>
                  </c:pt>
                  <c:pt idx="13">
                    <c:v>2.2199999999999998</c:v>
                  </c:pt>
                  <c:pt idx="14">
                    <c:v>1.33</c:v>
                  </c:pt>
                  <c:pt idx="15">
                    <c:v>1.9599999999999991</c:v>
                  </c:pt>
                  <c:pt idx="16">
                    <c:v>2.2400000000000002</c:v>
                  </c:pt>
                  <c:pt idx="17">
                    <c:v>1.2399999999999993</c:v>
                  </c:pt>
                  <c:pt idx="18">
                    <c:v>1.1399999999999988</c:v>
                  </c:pt>
                </c:numCache>
              </c:numRef>
            </c:plus>
            <c:minus>
              <c:numRef>
                <c:f>Sheet2!$H$5:$H$23</c:f>
                <c:numCache>
                  <c:formatCode>General</c:formatCode>
                  <c:ptCount val="19"/>
                  <c:pt idx="0">
                    <c:v>1.75</c:v>
                  </c:pt>
                  <c:pt idx="1">
                    <c:v>1.4499999999999993</c:v>
                  </c:pt>
                  <c:pt idx="2">
                    <c:v>1.4600000000000009</c:v>
                  </c:pt>
                  <c:pt idx="3">
                    <c:v>1.7400000000000002</c:v>
                  </c:pt>
                  <c:pt idx="4">
                    <c:v>1.67</c:v>
                  </c:pt>
                  <c:pt idx="5">
                    <c:v>2.4299999999999997</c:v>
                  </c:pt>
                  <c:pt idx="6">
                    <c:v>1.0500000000000007</c:v>
                  </c:pt>
                  <c:pt idx="7">
                    <c:v>1.6400000000000006</c:v>
                  </c:pt>
                  <c:pt idx="8">
                    <c:v>2.16</c:v>
                  </c:pt>
                  <c:pt idx="9">
                    <c:v>1.9800000000000004</c:v>
                  </c:pt>
                  <c:pt idx="10">
                    <c:v>1.42</c:v>
                  </c:pt>
                  <c:pt idx="11">
                    <c:v>1.629999999999999</c:v>
                  </c:pt>
                  <c:pt idx="12">
                    <c:v>1.5100000000000007</c:v>
                  </c:pt>
                  <c:pt idx="13">
                    <c:v>1.9000000000000004</c:v>
                  </c:pt>
                  <c:pt idx="14">
                    <c:v>1.2300000000000004</c:v>
                  </c:pt>
                  <c:pt idx="15">
                    <c:v>1.75</c:v>
                  </c:pt>
                  <c:pt idx="16">
                    <c:v>1.9500000000000002</c:v>
                  </c:pt>
                  <c:pt idx="17">
                    <c:v>1.1299999999999999</c:v>
                  </c:pt>
                  <c:pt idx="18">
                    <c:v>1.0600000000000005</c:v>
                  </c:pt>
                </c:numCache>
              </c:numRef>
            </c:minus>
            <c:spPr>
              <a:noFill/>
              <a:ln w="22225" cap="flat" cmpd="sng" algn="ctr">
                <a:solidFill>
                  <a:schemeClr val="accent6">
                    <a:lumMod val="75000"/>
                  </a:schemeClr>
                </a:solidFill>
                <a:round/>
              </a:ln>
              <a:effectLst/>
            </c:spPr>
          </c:errBars>
          <c:cat>
            <c:strRef>
              <c:f>Sheet2!$B$5:$B$23</c:f>
              <c:strCache>
                <c:ptCount val="19"/>
                <c:pt idx="0">
                  <c:v>National Cancer Vanguard: North West and South West London</c:v>
                </c:pt>
                <c:pt idx="1">
                  <c:v>Surrey and Sussex</c:v>
                </c:pt>
                <c:pt idx="2">
                  <c:v>West Yorkshire</c:v>
                </c:pt>
                <c:pt idx="3">
                  <c:v>Peninsula</c:v>
                </c:pt>
                <c:pt idx="4">
                  <c:v>National Cancer Vanguard: North Central and North East London</c:v>
                </c:pt>
                <c:pt idx="5">
                  <c:v>South East London</c:v>
                </c:pt>
                <c:pt idx="6">
                  <c:v>East of England</c:v>
                </c:pt>
                <c:pt idx="7">
                  <c:v>Wessex</c:v>
                </c:pt>
                <c:pt idx="8">
                  <c:v>Lancashire and South Cumbria</c:v>
                </c:pt>
                <c:pt idx="9">
                  <c:v>Thames Valley</c:v>
                </c:pt>
                <c:pt idx="10">
                  <c:v>National Cancer Vanguard: Greater Manchester</c:v>
                </c:pt>
                <c:pt idx="11">
                  <c:v>Somerset, Wiltshire, Avon and Gloucestershire</c:v>
                </c:pt>
                <c:pt idx="12">
                  <c:v>Cheshire and Merseyside</c:v>
                </c:pt>
                <c:pt idx="13">
                  <c:v>Kent and Medway</c:v>
                </c:pt>
                <c:pt idx="14">
                  <c:v>East Midlands</c:v>
                </c:pt>
                <c:pt idx="15">
                  <c:v>South Yorkshire, Bassetlaw, North Derbyshire and Hardwick</c:v>
                </c:pt>
                <c:pt idx="16">
                  <c:v>Humber, Coast and Vale</c:v>
                </c:pt>
                <c:pt idx="17">
                  <c:v>North East and Cumbria</c:v>
                </c:pt>
                <c:pt idx="18">
                  <c:v>West Midlands</c:v>
                </c:pt>
              </c:strCache>
            </c:strRef>
          </c:cat>
          <c:val>
            <c:numRef>
              <c:f>Sheet2!$D$5:$D$23</c:f>
              <c:numCache>
                <c:formatCode>0.00</c:formatCode>
                <c:ptCount val="19"/>
                <c:pt idx="0">
                  <c:v>30.56</c:v>
                </c:pt>
                <c:pt idx="1">
                  <c:v>30.35</c:v>
                </c:pt>
                <c:pt idx="2">
                  <c:v>28.64</c:v>
                </c:pt>
                <c:pt idx="3">
                  <c:v>28.32</c:v>
                </c:pt>
                <c:pt idx="4">
                  <c:v>28.07</c:v>
                </c:pt>
                <c:pt idx="5">
                  <c:v>27.67</c:v>
                </c:pt>
                <c:pt idx="6">
                  <c:v>27.46</c:v>
                </c:pt>
                <c:pt idx="7">
                  <c:v>26.89</c:v>
                </c:pt>
                <c:pt idx="8">
                  <c:v>26.44</c:v>
                </c:pt>
                <c:pt idx="9">
                  <c:v>26.44</c:v>
                </c:pt>
                <c:pt idx="10">
                  <c:v>26.06</c:v>
                </c:pt>
                <c:pt idx="11">
                  <c:v>25.7</c:v>
                </c:pt>
                <c:pt idx="12">
                  <c:v>25.44</c:v>
                </c:pt>
                <c:pt idx="13">
                  <c:v>25.21</c:v>
                </c:pt>
                <c:pt idx="14">
                  <c:v>24.9</c:v>
                </c:pt>
                <c:pt idx="15">
                  <c:v>24.87</c:v>
                </c:pt>
                <c:pt idx="16">
                  <c:v>24.7</c:v>
                </c:pt>
                <c:pt idx="17">
                  <c:v>24.69</c:v>
                </c:pt>
                <c:pt idx="18">
                  <c:v>24.45</c:v>
                </c:pt>
              </c:numCache>
            </c:numRef>
          </c:val>
          <c:extLst>
            <c:ext xmlns:c16="http://schemas.microsoft.com/office/drawing/2014/chart" uri="{C3380CC4-5D6E-409C-BE32-E72D297353CC}">
              <c16:uniqueId val="{00000000-9C60-4EE8-AED6-83D730EED0A7}"/>
            </c:ext>
          </c:extLst>
        </c:ser>
        <c:ser>
          <c:idx val="1"/>
          <c:order val="1"/>
          <c:tx>
            <c:strRef>
              <c:f>Sheet2!$G$4</c:f>
              <c:strCache>
                <c:ptCount val="1"/>
                <c:pt idx="0">
                  <c:v>3-year</c:v>
                </c:pt>
              </c:strCache>
            </c:strRef>
          </c:tx>
          <c:spPr>
            <a:solidFill>
              <a:schemeClr val="accent2">
                <a:lumMod val="60000"/>
                <a:lumOff val="40000"/>
              </a:schemeClr>
            </a:solidFill>
            <a:ln>
              <a:noFill/>
            </a:ln>
            <a:effectLst/>
          </c:spPr>
          <c:invertIfNegative val="0"/>
          <c:errBars>
            <c:errBarType val="both"/>
            <c:errValType val="cust"/>
            <c:noEndCap val="0"/>
            <c:plus>
              <c:numRef>
                <c:f>Sheet2!$F$5:$F$23</c:f>
                <c:numCache>
                  <c:formatCode>General</c:formatCode>
                  <c:ptCount val="19"/>
                  <c:pt idx="0">
                    <c:v>2.5400000000000027</c:v>
                  </c:pt>
                  <c:pt idx="1">
                    <c:v>2.3799999999999955</c:v>
                  </c:pt>
                  <c:pt idx="2">
                    <c:v>2.41</c:v>
                  </c:pt>
                  <c:pt idx="3">
                    <c:v>2.6499999999999986</c:v>
                  </c:pt>
                  <c:pt idx="4">
                    <c:v>2.7199999999999989</c:v>
                  </c:pt>
                  <c:pt idx="5">
                    <c:v>3.6599999999999966</c:v>
                  </c:pt>
                  <c:pt idx="6">
                    <c:v>1.5799999999999983</c:v>
                  </c:pt>
                  <c:pt idx="7">
                    <c:v>2.2899999999999991</c:v>
                  </c:pt>
                  <c:pt idx="8">
                    <c:v>3.3599999999999994</c:v>
                  </c:pt>
                  <c:pt idx="9">
                    <c:v>2.8499999999999979</c:v>
                  </c:pt>
                  <c:pt idx="10">
                    <c:v>2.2300000000000004</c:v>
                  </c:pt>
                  <c:pt idx="11">
                    <c:v>2.3900000000000006</c:v>
                  </c:pt>
                  <c:pt idx="12">
                    <c:v>2.3099999999999987</c:v>
                  </c:pt>
                  <c:pt idx="13">
                    <c:v>3.1799999999999997</c:v>
                  </c:pt>
                  <c:pt idx="14">
                    <c:v>1.8300000000000018</c:v>
                  </c:pt>
                  <c:pt idx="15">
                    <c:v>2.6699999999999982</c:v>
                  </c:pt>
                  <c:pt idx="16">
                    <c:v>2.9600000000000009</c:v>
                  </c:pt>
                  <c:pt idx="17">
                    <c:v>1.8099999999999987</c:v>
                  </c:pt>
                  <c:pt idx="18">
                    <c:v>1.629999999999999</c:v>
                  </c:pt>
                </c:numCache>
              </c:numRef>
            </c:plus>
            <c:minus>
              <c:numRef>
                <c:f>Sheet2!$E$5:$E$23</c:f>
                <c:numCache>
                  <c:formatCode>General</c:formatCode>
                  <c:ptCount val="19"/>
                  <c:pt idx="0">
                    <c:v>2.509999999999998</c:v>
                  </c:pt>
                  <c:pt idx="1">
                    <c:v>2.34</c:v>
                  </c:pt>
                  <c:pt idx="2">
                    <c:v>2.379999999999999</c:v>
                  </c:pt>
                  <c:pt idx="3">
                    <c:v>2.6099999999999994</c:v>
                  </c:pt>
                  <c:pt idx="4">
                    <c:v>2.6499999999999986</c:v>
                  </c:pt>
                  <c:pt idx="5">
                    <c:v>3.5500000000000007</c:v>
                  </c:pt>
                  <c:pt idx="6">
                    <c:v>1.5600000000000023</c:v>
                  </c:pt>
                  <c:pt idx="7">
                    <c:v>2.240000000000002</c:v>
                  </c:pt>
                  <c:pt idx="8">
                    <c:v>3.2600000000000016</c:v>
                  </c:pt>
                  <c:pt idx="9">
                    <c:v>2.7900000000000027</c:v>
                  </c:pt>
                  <c:pt idx="10">
                    <c:v>2.1899999999999977</c:v>
                  </c:pt>
                  <c:pt idx="11">
                    <c:v>2.3299999999999983</c:v>
                  </c:pt>
                  <c:pt idx="12">
                    <c:v>2.2600000000000016</c:v>
                  </c:pt>
                  <c:pt idx="13">
                    <c:v>3.0700000000000003</c:v>
                  </c:pt>
                  <c:pt idx="14">
                    <c:v>1.7799999999999976</c:v>
                  </c:pt>
                  <c:pt idx="15">
                    <c:v>2.59</c:v>
                  </c:pt>
                  <c:pt idx="16">
                    <c:v>2.8599999999999994</c:v>
                  </c:pt>
                  <c:pt idx="17">
                    <c:v>1.7600000000000016</c:v>
                  </c:pt>
                  <c:pt idx="18">
                    <c:v>1.5899999999999999</c:v>
                  </c:pt>
                </c:numCache>
              </c:numRef>
            </c:minus>
            <c:spPr>
              <a:noFill/>
              <a:ln w="22225" cap="flat" cmpd="sng" algn="ctr">
                <a:solidFill>
                  <a:schemeClr val="accent6">
                    <a:lumMod val="75000"/>
                  </a:schemeClr>
                </a:solidFill>
                <a:round/>
              </a:ln>
              <a:effectLst/>
            </c:spPr>
          </c:errBars>
          <c:cat>
            <c:strRef>
              <c:f>Sheet2!$B$5:$B$23</c:f>
              <c:strCache>
                <c:ptCount val="19"/>
                <c:pt idx="0">
                  <c:v>National Cancer Vanguard: North West and South West London</c:v>
                </c:pt>
                <c:pt idx="1">
                  <c:v>Surrey and Sussex</c:v>
                </c:pt>
                <c:pt idx="2">
                  <c:v>West Yorkshire</c:v>
                </c:pt>
                <c:pt idx="3">
                  <c:v>Peninsula</c:v>
                </c:pt>
                <c:pt idx="4">
                  <c:v>National Cancer Vanguard: North Central and North East London</c:v>
                </c:pt>
                <c:pt idx="5">
                  <c:v>South East London</c:v>
                </c:pt>
                <c:pt idx="6">
                  <c:v>East of England</c:v>
                </c:pt>
                <c:pt idx="7">
                  <c:v>Wessex</c:v>
                </c:pt>
                <c:pt idx="8">
                  <c:v>Lancashire and South Cumbria</c:v>
                </c:pt>
                <c:pt idx="9">
                  <c:v>Thames Valley</c:v>
                </c:pt>
                <c:pt idx="10">
                  <c:v>National Cancer Vanguard: Greater Manchester</c:v>
                </c:pt>
                <c:pt idx="11">
                  <c:v>Somerset, Wiltshire, Avon and Gloucestershire</c:v>
                </c:pt>
                <c:pt idx="12">
                  <c:v>Cheshire and Merseyside</c:v>
                </c:pt>
                <c:pt idx="13">
                  <c:v>Kent and Medway</c:v>
                </c:pt>
                <c:pt idx="14">
                  <c:v>East Midlands</c:v>
                </c:pt>
                <c:pt idx="15">
                  <c:v>South Yorkshire, Bassetlaw, North Derbyshire and Hardwick</c:v>
                </c:pt>
                <c:pt idx="16">
                  <c:v>Humber, Coast and Vale</c:v>
                </c:pt>
                <c:pt idx="17">
                  <c:v>North East and Cumbria</c:v>
                </c:pt>
                <c:pt idx="18">
                  <c:v>West Midlands</c:v>
                </c:pt>
              </c:strCache>
            </c:strRef>
          </c:cat>
          <c:val>
            <c:numRef>
              <c:f>Sheet2!$G$5:$G$23</c:f>
              <c:numCache>
                <c:formatCode>0.00</c:formatCode>
                <c:ptCount val="19"/>
                <c:pt idx="0">
                  <c:v>11.58</c:v>
                </c:pt>
                <c:pt idx="1">
                  <c:v>8.6199999999999992</c:v>
                </c:pt>
                <c:pt idx="2">
                  <c:v>8.1300000000000008</c:v>
                </c:pt>
                <c:pt idx="3">
                  <c:v>10.11</c:v>
                </c:pt>
                <c:pt idx="4">
                  <c:v>8.43</c:v>
                </c:pt>
                <c:pt idx="5">
                  <c:v>10.82</c:v>
                </c:pt>
                <c:pt idx="6">
                  <c:v>9.09</c:v>
                </c:pt>
                <c:pt idx="7">
                  <c:v>11.24</c:v>
                </c:pt>
                <c:pt idx="8">
                  <c:v>8.81</c:v>
                </c:pt>
                <c:pt idx="9">
                  <c:v>10.32</c:v>
                </c:pt>
                <c:pt idx="10">
                  <c:v>8.17</c:v>
                </c:pt>
                <c:pt idx="11">
                  <c:v>10.11</c:v>
                </c:pt>
                <c:pt idx="12">
                  <c:v>8.98</c:v>
                </c:pt>
                <c:pt idx="13">
                  <c:v>7.87</c:v>
                </c:pt>
                <c:pt idx="14">
                  <c:v>9.08</c:v>
                </c:pt>
                <c:pt idx="15">
                  <c:v>9.07</c:v>
                </c:pt>
                <c:pt idx="16">
                  <c:v>9</c:v>
                </c:pt>
                <c:pt idx="17">
                  <c:v>7.87</c:v>
                </c:pt>
                <c:pt idx="18">
                  <c:v>8.23</c:v>
                </c:pt>
              </c:numCache>
            </c:numRef>
          </c:val>
          <c:extLst>
            <c:ext xmlns:c16="http://schemas.microsoft.com/office/drawing/2014/chart" uri="{C3380CC4-5D6E-409C-BE32-E72D297353CC}">
              <c16:uniqueId val="{00000001-9C60-4EE8-AED6-83D730EED0A7}"/>
            </c:ext>
          </c:extLst>
        </c:ser>
        <c:dLbls>
          <c:showLegendKey val="0"/>
          <c:showVal val="0"/>
          <c:showCatName val="0"/>
          <c:showSerName val="0"/>
          <c:showPercent val="0"/>
          <c:showBubbleSize val="0"/>
        </c:dLbls>
        <c:gapWidth val="182"/>
        <c:axId val="582339824"/>
        <c:axId val="582341464"/>
      </c:barChart>
      <c:catAx>
        <c:axId val="582339824"/>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Cancer alliance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2341464"/>
        <c:crosses val="autoZero"/>
        <c:auto val="1"/>
        <c:lblAlgn val="ctr"/>
        <c:lblOffset val="100"/>
        <c:noMultiLvlLbl val="0"/>
      </c:catAx>
      <c:valAx>
        <c:axId val="582341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Overall survival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2339824"/>
        <c:crosses val="max"/>
        <c:crossBetween val="between"/>
      </c:valAx>
      <c:spPr>
        <a:noFill/>
        <a:ln>
          <a:noFill/>
        </a:ln>
        <a:effectLst/>
      </c:spPr>
    </c:plotArea>
    <c:legend>
      <c:legendPos val="r"/>
      <c:layout>
        <c:manualLayout>
          <c:xMode val="edge"/>
          <c:yMode val="edge"/>
          <c:x val="0.85070236050554415"/>
          <c:y val="0.71913280189821471"/>
          <c:w val="5.6519573991282053E-2"/>
          <c:h val="8.20438312084054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87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67578" y="426720"/>
            <a:ext cx="10056582"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A close up of a logo&#10;&#10;Description automatically generated">
            <a:extLst>
              <a:ext uri="{FF2B5EF4-FFF2-40B4-BE49-F238E27FC236}">
                <a16:creationId xmlns:a16="http://schemas.microsoft.com/office/drawing/2014/main" id="{7B8706A1-4EE8-497D-A676-1047F9BBC5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593413" cy="6134672"/>
          </a:xfrm>
          <a:prstGeom prst="rect">
            <a:avLst/>
          </a:prstGeom>
        </p:spPr>
      </p:pic>
    </p:spTree>
    <p:extLst>
      <p:ext uri="{BB962C8B-B14F-4D97-AF65-F5344CB8AC3E}">
        <p14:creationId xmlns:p14="http://schemas.microsoft.com/office/powerpoint/2010/main" val="33747061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mailto:m.toledano@imperial.ac.uk"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hyperlink" Target="mailto:shahid.khan@imperial.ac.uk" TargetMode="External"/><Relationship Id="rId16" Type="http://schemas.openxmlformats.org/officeDocument/2006/relationships/image" Target="../media/image14.png"/><Relationship Id="rId20"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hyperlink" Target="mailto:helen@ammf.org.uk" TargetMode="External"/><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0"/>
          <p:cNvSpPr txBox="1">
            <a:spLocks noChangeArrowheads="1"/>
          </p:cNvSpPr>
          <p:nvPr/>
        </p:nvSpPr>
        <p:spPr bwMode="auto">
          <a:xfrm>
            <a:off x="11479012" y="3012647"/>
            <a:ext cx="27488496" cy="3024336"/>
          </a:xfrm>
          <a:prstGeom prst="rect">
            <a:avLst/>
          </a:prstGeom>
          <a:noFill/>
          <a:ln>
            <a:noFill/>
          </a:ln>
          <a:effec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600" b="1" u="sng" dirty="0">
                <a:solidFill>
                  <a:schemeClr val="bg1"/>
                </a:solidFill>
                <a:latin typeface="Arial" panose="020B0604020202020204" pitchFamily="34" charset="0"/>
                <a:cs typeface="Arial" panose="020B0604020202020204" pitchFamily="34" charset="0"/>
              </a:rPr>
              <a:t>T Genus</a:t>
            </a:r>
            <a:r>
              <a:rPr lang="en-AU" sz="3600" b="1" baseline="30000" dirty="0">
                <a:solidFill>
                  <a:schemeClr val="bg1"/>
                </a:solidFill>
                <a:latin typeface="Arial" panose="020B0604020202020204" pitchFamily="34" charset="0"/>
                <a:cs typeface="Arial" panose="020B0604020202020204" pitchFamily="34" charset="0"/>
              </a:rPr>
              <a:t>1,3</a:t>
            </a:r>
            <a:r>
              <a:rPr lang="en-AU" sz="3600" b="1" dirty="0">
                <a:solidFill>
                  <a:schemeClr val="bg1"/>
                </a:solidFill>
                <a:latin typeface="Arial" panose="020B0604020202020204" pitchFamily="34" charset="0"/>
                <a:cs typeface="Arial" panose="020B0604020202020204" pitchFamily="34" charset="0"/>
              </a:rPr>
              <a:t>, M B Toledano</a:t>
            </a:r>
            <a:r>
              <a:rPr lang="en-AU" sz="3600" b="1" baseline="30000" dirty="0">
                <a:solidFill>
                  <a:schemeClr val="bg1"/>
                </a:solidFill>
                <a:latin typeface="Arial" panose="020B0604020202020204" pitchFamily="34" charset="0"/>
                <a:cs typeface="Arial" panose="020B0604020202020204" pitchFamily="34" charset="0"/>
              </a:rPr>
              <a:t>2</a:t>
            </a:r>
            <a:r>
              <a:rPr lang="en-AU" sz="3600" b="1" dirty="0">
                <a:solidFill>
                  <a:schemeClr val="bg1"/>
                </a:solidFill>
                <a:latin typeface="Arial" panose="020B0604020202020204" pitchFamily="34" charset="0"/>
                <a:cs typeface="Arial" panose="020B0604020202020204" pitchFamily="34" charset="0"/>
              </a:rPr>
              <a:t>, H Morement</a:t>
            </a:r>
            <a:r>
              <a:rPr lang="en-AU" sz="3600" b="1" baseline="30000" dirty="0">
                <a:solidFill>
                  <a:schemeClr val="bg1"/>
                </a:solidFill>
                <a:latin typeface="Arial" panose="020B0604020202020204" pitchFamily="34" charset="0"/>
                <a:cs typeface="Arial" panose="020B0604020202020204" pitchFamily="34" charset="0"/>
              </a:rPr>
              <a:t>1</a:t>
            </a:r>
            <a:r>
              <a:rPr lang="en-AU" sz="3600" b="1" dirty="0">
                <a:solidFill>
                  <a:schemeClr val="bg1"/>
                </a:solidFill>
                <a:latin typeface="Arial" panose="020B0604020202020204" pitchFamily="34" charset="0"/>
                <a:cs typeface="Arial" panose="020B0604020202020204" pitchFamily="34" charset="0"/>
              </a:rPr>
              <a:t>, D Tataru</a:t>
            </a:r>
            <a:r>
              <a:rPr lang="en-AU" sz="3600" b="1" baseline="30000" dirty="0">
                <a:solidFill>
                  <a:schemeClr val="bg1"/>
                </a:solidFill>
                <a:latin typeface="Arial" panose="020B0604020202020204" pitchFamily="34" charset="0"/>
                <a:cs typeface="Arial" panose="020B0604020202020204" pitchFamily="34" charset="0"/>
              </a:rPr>
              <a:t>3</a:t>
            </a:r>
            <a:r>
              <a:rPr lang="en-AU" sz="3600" b="1" dirty="0">
                <a:solidFill>
                  <a:schemeClr val="bg1"/>
                </a:solidFill>
                <a:latin typeface="Arial" panose="020B0604020202020204" pitchFamily="34" charset="0"/>
                <a:cs typeface="Arial" panose="020B0604020202020204" pitchFamily="34" charset="0"/>
              </a:rPr>
              <a:t>, L Paley</a:t>
            </a:r>
            <a:r>
              <a:rPr lang="en-AU" sz="3600" b="1" baseline="30000" dirty="0">
                <a:solidFill>
                  <a:schemeClr val="bg1"/>
                </a:solidFill>
                <a:latin typeface="Arial" panose="020B0604020202020204" pitchFamily="34" charset="0"/>
                <a:cs typeface="Arial" panose="020B0604020202020204" pitchFamily="34" charset="0"/>
              </a:rPr>
              <a:t>3</a:t>
            </a:r>
            <a:r>
              <a:rPr lang="en-AU" sz="3600" b="1" dirty="0">
                <a:solidFill>
                  <a:schemeClr val="bg1"/>
                </a:solidFill>
                <a:latin typeface="Arial" panose="020B0604020202020204" pitchFamily="34" charset="0"/>
                <a:cs typeface="Arial" panose="020B0604020202020204" pitchFamily="34" charset="0"/>
              </a:rPr>
              <a:t> and </a:t>
            </a:r>
            <a:r>
              <a:rPr lang="en-AU" sz="3600" b="1" u="sng" dirty="0">
                <a:solidFill>
                  <a:schemeClr val="bg1"/>
                </a:solidFill>
                <a:latin typeface="Arial" panose="020B0604020202020204" pitchFamily="34" charset="0"/>
                <a:cs typeface="Arial" panose="020B0604020202020204" pitchFamily="34" charset="0"/>
              </a:rPr>
              <a:t>S A Khan</a:t>
            </a:r>
            <a:r>
              <a:rPr lang="en-AU" sz="3600" b="1" u="sng" baseline="30000" dirty="0">
                <a:solidFill>
                  <a:schemeClr val="bg1"/>
                </a:solidFill>
                <a:latin typeface="Arial" panose="020B0604020202020204" pitchFamily="34" charset="0"/>
                <a:cs typeface="Arial" panose="020B0604020202020204" pitchFamily="34" charset="0"/>
              </a:rPr>
              <a:t>2 </a:t>
            </a:r>
            <a:endParaRPr lang="en-AU" sz="3600" b="1" baseline="30000" dirty="0">
              <a:solidFill>
                <a:schemeClr val="bg1"/>
              </a:solidFill>
              <a:latin typeface="Arial" panose="020B0604020202020204" pitchFamily="34" charset="0"/>
              <a:cs typeface="Arial" panose="020B0604020202020204" pitchFamily="34" charset="0"/>
            </a:endParaRPr>
          </a:p>
          <a:p>
            <a:pPr>
              <a:spcBef>
                <a:spcPct val="20000"/>
              </a:spcBef>
            </a:pPr>
            <a:r>
              <a:rPr lang="en-GB" sz="3600" baseline="30000" dirty="0">
                <a:solidFill>
                  <a:schemeClr val="bg1"/>
                </a:solidFill>
                <a:latin typeface="Arial" panose="020B0604020202020204" pitchFamily="34" charset="0"/>
                <a:cs typeface="Arial" panose="020B0604020202020204" pitchFamily="34" charset="0"/>
              </a:rPr>
              <a:t>1</a:t>
            </a:r>
            <a:r>
              <a:rPr lang="en-AU" sz="3600" dirty="0">
                <a:solidFill>
                  <a:schemeClr val="bg1"/>
                </a:solidFill>
                <a:latin typeface="Arial" panose="020B0604020202020204" pitchFamily="34" charset="0"/>
                <a:cs typeface="Arial" panose="020B0604020202020204" pitchFamily="34" charset="0"/>
              </a:rPr>
              <a:t>AMMF, Essex, UK</a:t>
            </a:r>
          </a:p>
          <a:p>
            <a:pPr>
              <a:spcBef>
                <a:spcPct val="20000"/>
              </a:spcBef>
            </a:pPr>
            <a:r>
              <a:rPr lang="en-GB" sz="3600" baseline="30000" dirty="0">
                <a:solidFill>
                  <a:schemeClr val="bg1"/>
                </a:solidFill>
                <a:latin typeface="Arial" panose="020B0604020202020204" pitchFamily="34" charset="0"/>
                <a:cs typeface="Arial" panose="020B0604020202020204" pitchFamily="34" charset="0"/>
              </a:rPr>
              <a:t>2 </a:t>
            </a:r>
            <a:r>
              <a:rPr lang="en-AU" sz="3600" dirty="0">
                <a:solidFill>
                  <a:schemeClr val="bg1"/>
                </a:solidFill>
                <a:latin typeface="Arial" panose="020B0604020202020204" pitchFamily="34" charset="0"/>
                <a:cs typeface="Arial" panose="020B0604020202020204" pitchFamily="34" charset="0"/>
              </a:rPr>
              <a:t>Faculty of Medicine, Imperial College London, UK</a:t>
            </a:r>
          </a:p>
          <a:p>
            <a:pPr>
              <a:spcBef>
                <a:spcPct val="20000"/>
              </a:spcBef>
            </a:pPr>
            <a:r>
              <a:rPr lang="en-GB" sz="3600" baseline="30000" dirty="0">
                <a:solidFill>
                  <a:schemeClr val="bg1"/>
                </a:solidFill>
                <a:latin typeface="Arial" panose="020B0604020202020204" pitchFamily="34" charset="0"/>
                <a:cs typeface="Arial" panose="020B0604020202020204" pitchFamily="34" charset="0"/>
              </a:rPr>
              <a:t>3 </a:t>
            </a:r>
            <a:r>
              <a:rPr lang="en-GB" sz="3600" dirty="0">
                <a:solidFill>
                  <a:schemeClr val="bg1"/>
                </a:solidFill>
                <a:latin typeface="Arial" panose="020B0604020202020204" pitchFamily="34" charset="0"/>
                <a:cs typeface="Arial" panose="020B0604020202020204" pitchFamily="34" charset="0"/>
              </a:rPr>
              <a:t>National Cancer Registration and Analysis Service, </a:t>
            </a:r>
            <a:r>
              <a:rPr lang="en-AU" sz="3600" dirty="0">
                <a:solidFill>
                  <a:schemeClr val="bg1"/>
                </a:solidFill>
                <a:latin typeface="Arial" panose="020B0604020202020204" pitchFamily="34" charset="0"/>
                <a:cs typeface="Arial" panose="020B0604020202020204" pitchFamily="34" charset="0"/>
              </a:rPr>
              <a:t>Public Health England, UK</a:t>
            </a:r>
          </a:p>
        </p:txBody>
      </p:sp>
      <p:sp>
        <p:nvSpPr>
          <p:cNvPr id="25" name="Text Box 2"/>
          <p:cNvSpPr txBox="1">
            <a:spLocks noChangeArrowheads="1"/>
          </p:cNvSpPr>
          <p:nvPr/>
        </p:nvSpPr>
        <p:spPr bwMode="auto">
          <a:xfrm>
            <a:off x="10360890" y="0"/>
            <a:ext cx="31068464" cy="3246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8000" b="1" dirty="0">
                <a:solidFill>
                  <a:schemeClr val="bg1"/>
                </a:solidFill>
                <a:latin typeface="Arial" panose="020B0604020202020204" pitchFamily="34" charset="0"/>
                <a:cs typeface="Arial" panose="020B0604020202020204" pitchFamily="34" charset="0"/>
              </a:rPr>
              <a:t>Cholangiocarcinoma in England - a national study examining changes in incidence, diagnostic routes and overall survival  </a:t>
            </a:r>
            <a:endParaRPr lang="en-AU" sz="13200" dirty="0">
              <a:solidFill>
                <a:schemeClr val="bg1"/>
              </a:solidFill>
              <a:latin typeface="Arial" panose="020B0604020202020204" pitchFamily="34" charset="0"/>
              <a:cs typeface="Arial" panose="020B0604020202020204" pitchFamily="34" charset="0"/>
            </a:endParaRPr>
          </a:p>
        </p:txBody>
      </p:sp>
      <p:sp>
        <p:nvSpPr>
          <p:cNvPr id="20" name="Rectangle 19"/>
          <p:cNvSpPr>
            <a:spLocks noChangeArrowheads="1"/>
          </p:cNvSpPr>
          <p:nvPr/>
        </p:nvSpPr>
        <p:spPr bwMode="auto">
          <a:xfrm>
            <a:off x="356068" y="10660390"/>
            <a:ext cx="10183929" cy="5166579"/>
          </a:xfrm>
          <a:prstGeom prst="rect">
            <a:avLst/>
          </a:prstGeom>
          <a:solidFill>
            <a:schemeClr val="bg1"/>
          </a:solidFill>
          <a:ln w="12700">
            <a:solidFill>
              <a:srgbClr val="7CCCEE"/>
            </a:solidFill>
          </a:ln>
          <a:effectLst/>
        </p:spPr>
        <p:txBody>
          <a:bodyPr lIns="375509" tIns="375509" rIns="375509" bIns="375509"/>
          <a:lstStyle/>
          <a:p>
            <a:pPr algn="just" defTabSz="952097" eaLnBrk="0" hangingPunct="0"/>
            <a:r>
              <a:rPr lang="en-US" sz="4800" b="1" cap="all" dirty="0">
                <a:solidFill>
                  <a:srgbClr val="004B88"/>
                </a:solidFill>
                <a:latin typeface="Arial" panose="020B0604020202020204" pitchFamily="34" charset="0"/>
                <a:cs typeface="Arial" panose="020B0604020202020204" pitchFamily="34" charset="0"/>
              </a:rPr>
              <a:t>Introduction </a:t>
            </a:r>
            <a:r>
              <a:rPr lang="en-GB" sz="3200" dirty="0">
                <a:solidFill>
                  <a:srgbClr val="005995"/>
                </a:solidFill>
                <a:latin typeface="Arial" panose="020B0604020202020204" pitchFamily="34" charset="0"/>
                <a:cs typeface="Arial" panose="020B0604020202020204" pitchFamily="34" charset="0"/>
              </a:rPr>
              <a:t>Cholangiocarcinoma (CCA) is an aggressive cancer arising from the biliary duct epithelium.</a:t>
            </a:r>
            <a:r>
              <a:rPr lang="en-GB" sz="3200" baseline="30000" dirty="0">
                <a:solidFill>
                  <a:srgbClr val="005995"/>
                </a:solidFill>
                <a:latin typeface="Arial" panose="020B0604020202020204" pitchFamily="34" charset="0"/>
                <a:cs typeface="Arial" panose="020B0604020202020204" pitchFamily="34" charset="0"/>
              </a:rPr>
              <a:t>1</a:t>
            </a:r>
            <a:r>
              <a:rPr lang="en-GB" sz="3200" dirty="0">
                <a:solidFill>
                  <a:srgbClr val="005995"/>
                </a:solidFill>
                <a:latin typeface="Arial" panose="020B0604020202020204" pitchFamily="34" charset="0"/>
                <a:cs typeface="Arial" panose="020B0604020202020204" pitchFamily="34" charset="0"/>
              </a:rPr>
              <a:t> Due to the fact that most cases present late and there is a lack of curative therapies, case fatality remains high. According to several studies, CCA incidence rates have been rising internationally for several decades.</a:t>
            </a:r>
            <a:r>
              <a:rPr lang="en-GB" sz="3200" baseline="30000" dirty="0">
                <a:solidFill>
                  <a:srgbClr val="005995"/>
                </a:solidFill>
                <a:latin typeface="Arial" panose="020B0604020202020204" pitchFamily="34" charset="0"/>
                <a:cs typeface="Arial" panose="020B0604020202020204" pitchFamily="34" charset="0"/>
              </a:rPr>
              <a:t>1,2</a:t>
            </a:r>
            <a:r>
              <a:rPr lang="en-GB" sz="3200" dirty="0">
                <a:solidFill>
                  <a:srgbClr val="005995"/>
                </a:solidFill>
                <a:latin typeface="Arial" panose="020B0604020202020204" pitchFamily="34" charset="0"/>
                <a:cs typeface="Arial" panose="020B0604020202020204" pitchFamily="34" charset="0"/>
              </a:rPr>
              <a:t> The causes for this remain unclear but are thought to be multifactorial.</a:t>
            </a:r>
            <a:r>
              <a:rPr lang="en-GB" sz="3200" baseline="30000" dirty="0">
                <a:solidFill>
                  <a:srgbClr val="005995"/>
                </a:solidFill>
                <a:latin typeface="Arial" panose="020B0604020202020204" pitchFamily="34" charset="0"/>
                <a:cs typeface="Arial" panose="020B0604020202020204" pitchFamily="34" charset="0"/>
              </a:rPr>
              <a:t>1,2</a:t>
            </a:r>
            <a:endParaRPr lang="en-AU" sz="3200" dirty="0">
              <a:solidFill>
                <a:srgbClr val="005995"/>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40188017" y="6952568"/>
            <a:ext cx="9855865" cy="17136158"/>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r>
              <a:rPr lang="en-US" sz="5500" b="1" cap="all" dirty="0">
                <a:solidFill>
                  <a:srgbClr val="004B88"/>
                </a:solidFill>
                <a:latin typeface="Arial" panose="020B0604020202020204" pitchFamily="34" charset="0"/>
                <a:cs typeface="Arial" panose="020B0604020202020204" pitchFamily="34" charset="0"/>
              </a:rPr>
              <a:t>Conclusions </a:t>
            </a:r>
            <a:r>
              <a:rPr lang="en-GB" sz="3200" dirty="0">
                <a:solidFill>
                  <a:srgbClr val="005995"/>
                </a:solidFill>
                <a:latin typeface="Arial" panose="020B0604020202020204" pitchFamily="34" charset="0"/>
                <a:cs typeface="Arial" panose="020B0604020202020204" pitchFamily="34" charset="0"/>
              </a:rPr>
              <a:t>Incidence and mortality rates of CCA in England continue to increase. This may reflect an increase in risk factors such as multiple causes of chronic liver disease – alcohol, chronic viral hepatitis and fatty liver disease/metabolic syndrome amongst them. However, most cases of CCA in the Western world are sporadic, without any known risk factors present</a:t>
            </a:r>
            <a:r>
              <a:rPr lang="en-GB" sz="3200" baseline="30000" dirty="0">
                <a:solidFill>
                  <a:srgbClr val="005995"/>
                </a:solidFill>
                <a:latin typeface="Arial" panose="020B0604020202020204" pitchFamily="34" charset="0"/>
                <a:cs typeface="Arial" panose="020B0604020202020204" pitchFamily="34" charset="0"/>
              </a:rPr>
              <a:t>2</a:t>
            </a:r>
            <a:r>
              <a:rPr lang="en-GB" sz="3200" dirty="0">
                <a:solidFill>
                  <a:srgbClr val="005995"/>
                </a:solidFill>
                <a:latin typeface="Arial" panose="020B0604020202020204" pitchFamily="34" charset="0"/>
                <a:cs typeface="Arial" panose="020B0604020202020204" pitchFamily="34" charset="0"/>
              </a:rPr>
              <a:t>. There is also marked regional variation in incidence and mortality around the country, which has persisted and even worsened over time. Whether this reflects regional differences in risk factors, local ethnic make-up, differences in clinical service or a combination of factors remains unknown. Given the ongoing rise in CCA incidence and mortality, further research into risk factors and causes remains a priority.</a:t>
            </a:r>
          </a:p>
          <a:p>
            <a:pPr algn="just" defTabSz="952097"/>
            <a:endParaRPr lang="en-GB" sz="3200" dirty="0">
              <a:solidFill>
                <a:srgbClr val="005995"/>
              </a:solidFill>
              <a:latin typeface="Arial" panose="020B0604020202020204" pitchFamily="34" charset="0"/>
              <a:cs typeface="Arial" panose="020B0604020202020204" pitchFamily="34" charset="0"/>
            </a:endParaRPr>
          </a:p>
          <a:p>
            <a:pPr algn="just" defTabSz="952097"/>
            <a:r>
              <a:rPr lang="en-GB" sz="3200" dirty="0">
                <a:solidFill>
                  <a:srgbClr val="005995"/>
                </a:solidFill>
                <a:latin typeface="Arial" panose="020B0604020202020204" pitchFamily="34" charset="0"/>
                <a:cs typeface="Arial" panose="020B0604020202020204" pitchFamily="34" charset="0"/>
              </a:rPr>
              <a:t>The median survival for CCA remains very poor, highlighting the frequent late presentation of, and lack of effective therapies for, advanced stage disease. Just under half of CCA patients present through an emergency route which previous studies have shown is associated with a worse clinical outcome.</a:t>
            </a:r>
            <a:r>
              <a:rPr lang="en-GB" sz="3200" baseline="30000" dirty="0">
                <a:solidFill>
                  <a:srgbClr val="005995"/>
                </a:solidFill>
                <a:latin typeface="Arial" panose="020B0604020202020204" pitchFamily="34" charset="0"/>
                <a:cs typeface="Arial" panose="020B0604020202020204" pitchFamily="34" charset="0"/>
              </a:rPr>
              <a:t>3</a:t>
            </a:r>
          </a:p>
          <a:p>
            <a:pPr algn="just" defTabSz="952097"/>
            <a:endParaRPr lang="en-GB" sz="3200" baseline="30000" dirty="0">
              <a:solidFill>
                <a:srgbClr val="005995"/>
              </a:solidFill>
              <a:latin typeface="Arial" panose="020B0604020202020204" pitchFamily="34" charset="0"/>
              <a:cs typeface="Arial" panose="020B0604020202020204" pitchFamily="34" charset="0"/>
            </a:endParaRPr>
          </a:p>
          <a:p>
            <a:pPr algn="just" defTabSz="952097"/>
            <a:r>
              <a:rPr lang="en-GB" sz="3200" dirty="0">
                <a:solidFill>
                  <a:srgbClr val="005995"/>
                </a:solidFill>
                <a:latin typeface="Arial" panose="020B0604020202020204" pitchFamily="34" charset="0"/>
                <a:cs typeface="Arial" panose="020B0604020202020204" pitchFamily="34" charset="0"/>
              </a:rPr>
              <a:t>These trends in CCA require ongoing monitoring. The ICD coding system is soon due to change to reflect intra, peri-hilar and extrahepatic CCA as discrete entities. Future studies should examine changes in rates of these three sub-types of CCA as these have differing clinical presentations, balance of risk factors and treatments</a:t>
            </a:r>
            <a:r>
              <a:rPr lang="en-GB" sz="3200" baseline="30000" dirty="0">
                <a:solidFill>
                  <a:srgbClr val="005995"/>
                </a:solidFill>
                <a:latin typeface="Arial" panose="020B0604020202020204" pitchFamily="34" charset="0"/>
                <a:cs typeface="Arial" panose="020B0604020202020204" pitchFamily="34" charset="0"/>
              </a:rPr>
              <a:t>1,2</a:t>
            </a:r>
            <a:r>
              <a:rPr lang="en-GB" sz="3200" dirty="0">
                <a:solidFill>
                  <a:srgbClr val="005995"/>
                </a:solidFill>
                <a:latin typeface="Arial" panose="020B0604020202020204" pitchFamily="34" charset="0"/>
                <a:cs typeface="Arial" panose="020B0604020202020204" pitchFamily="34" charset="0"/>
              </a:rPr>
              <a:t> .</a:t>
            </a:r>
          </a:p>
          <a:p>
            <a:pPr algn="just" defTabSz="952097"/>
            <a:endParaRPr lang="en-GB" sz="2800" dirty="0">
              <a:solidFill>
                <a:srgbClr val="005995"/>
              </a:solidFill>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336536" y="20149728"/>
            <a:ext cx="10203461" cy="7576186"/>
          </a:xfrm>
          <a:prstGeom prst="rect">
            <a:avLst/>
          </a:prstGeom>
          <a:solidFill>
            <a:schemeClr val="bg1"/>
          </a:solidFill>
          <a:ln w="12700">
            <a:solidFill>
              <a:srgbClr val="7CCCEE"/>
            </a:solidFill>
          </a:ln>
          <a:effectLst/>
        </p:spPr>
        <p:txBody>
          <a:bodyPr lIns="375509" tIns="375509" rIns="375509" bIns="375509"/>
          <a:lstStyle/>
          <a:p>
            <a:pPr algn="just" defTabSz="952097" eaLnBrk="0" hangingPunct="0"/>
            <a:r>
              <a:rPr lang="en-US" sz="4800" b="1" cap="all" dirty="0" err="1">
                <a:solidFill>
                  <a:srgbClr val="004B88"/>
                </a:solidFill>
                <a:latin typeface="Arial" panose="020B0604020202020204" pitchFamily="34" charset="0"/>
                <a:cs typeface="Arial" panose="020B0604020202020204" pitchFamily="34" charset="0"/>
              </a:rPr>
              <a:t>MethodS</a:t>
            </a:r>
            <a:r>
              <a:rPr lang="en-US" sz="3200" b="1" cap="all" dirty="0">
                <a:solidFill>
                  <a:srgbClr val="004B88"/>
                </a:solidFill>
                <a:latin typeface="Arial" panose="020B0604020202020204" pitchFamily="34" charset="0"/>
                <a:cs typeface="Arial" panose="020B0604020202020204" pitchFamily="34" charset="0"/>
              </a:rPr>
              <a:t> </a:t>
            </a:r>
            <a:r>
              <a:rPr lang="en-GB" sz="3200" dirty="0">
                <a:solidFill>
                  <a:srgbClr val="005995"/>
                </a:solidFill>
                <a:latin typeface="Arial" panose="020B0604020202020204" pitchFamily="34" charset="0"/>
                <a:ea typeface="ＭＳ Ｐゴシック" charset="0"/>
                <a:cs typeface="Arial" panose="020B0604020202020204" pitchFamily="34" charset="0"/>
              </a:rPr>
              <a:t>Age-standardised incidence (ASIR), Kaplan-Meier overall survival (OS), median survival estimates and the distribution by </a:t>
            </a:r>
            <a:r>
              <a:rPr lang="en-GB" sz="3200" dirty="0" err="1">
                <a:solidFill>
                  <a:srgbClr val="005995"/>
                </a:solidFill>
                <a:latin typeface="Arial" panose="020B0604020202020204" pitchFamily="34" charset="0"/>
                <a:ea typeface="ＭＳ Ｐゴシック" charset="0"/>
                <a:cs typeface="Arial" panose="020B0604020202020204" pitchFamily="34" charset="0"/>
              </a:rPr>
              <a:t>RtD</a:t>
            </a:r>
            <a:r>
              <a:rPr lang="en-GB" sz="3200" dirty="0">
                <a:solidFill>
                  <a:srgbClr val="005995"/>
                </a:solidFill>
                <a:latin typeface="Arial" panose="020B0604020202020204" pitchFamily="34" charset="0"/>
                <a:ea typeface="ＭＳ Ｐゴシック" charset="0"/>
                <a:cs typeface="Arial" panose="020B0604020202020204" pitchFamily="34" charset="0"/>
              </a:rPr>
              <a:t> for CCA (</a:t>
            </a:r>
            <a:r>
              <a:rPr lang="en-GB" sz="3200" dirty="0">
                <a:solidFill>
                  <a:srgbClr val="005995"/>
                </a:solidFill>
                <a:latin typeface="Arial" panose="020B0604020202020204" pitchFamily="34" charset="0"/>
                <a:cs typeface="Arial" panose="020B0604020202020204" pitchFamily="34" charset="0"/>
              </a:rPr>
              <a:t>ICD 10 and ICD-O-2</a:t>
            </a:r>
            <a:r>
              <a:rPr lang="en-GB" sz="3200" dirty="0">
                <a:solidFill>
                  <a:srgbClr val="005995"/>
                </a:solidFill>
                <a:latin typeface="Arial" panose="020B0604020202020204" pitchFamily="34" charset="0"/>
                <a:ea typeface="ＭＳ Ｐゴシック" charset="0"/>
                <a:cs typeface="Arial" panose="020B0604020202020204" pitchFamily="34" charset="0"/>
              </a:rPr>
              <a:t>: C22.1; C24.0; C24.8; C24.9; and C22 [excluding C22.1] with morphology code 8160) were determined for England, 2001-2017, using data from the Public Health England National  Cancer Registration and Analysis Service (PHE NCRAS) population-based cancer registry. Age-standardised mortality rates (ASMR) were determined for England where C221, C240, C248 and C248 in ICD-10 was the cause of death recorded on the death certificate using ONS Mortality data.</a:t>
            </a:r>
          </a:p>
        </p:txBody>
      </p:sp>
      <p:sp>
        <p:nvSpPr>
          <p:cNvPr id="28" name="Rectangle 9"/>
          <p:cNvSpPr>
            <a:spLocks noChangeArrowheads="1"/>
          </p:cNvSpPr>
          <p:nvPr/>
        </p:nvSpPr>
        <p:spPr bwMode="auto">
          <a:xfrm>
            <a:off x="40188017" y="24688801"/>
            <a:ext cx="9845157" cy="6773254"/>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r>
              <a:rPr lang="en-GB" sz="5500" b="1" cap="all" dirty="0">
                <a:solidFill>
                  <a:srgbClr val="004B88"/>
                </a:solidFill>
                <a:latin typeface="Arial" panose="020B0604020202020204" pitchFamily="34" charset="0"/>
                <a:cs typeface="Arial" panose="020B0604020202020204" pitchFamily="34" charset="0"/>
              </a:rPr>
              <a:t>Acknowledgements</a:t>
            </a:r>
          </a:p>
          <a:p>
            <a:pPr algn="just" defTabSz="952097" eaLnBrk="0" hangingPunct="0"/>
            <a:r>
              <a:rPr lang="en-GB" sz="2800" dirty="0">
                <a:solidFill>
                  <a:srgbClr val="005995"/>
                </a:solidFill>
                <a:latin typeface="Arial" panose="020B0604020202020204" pitchFamily="34" charset="0"/>
                <a:cs typeface="Arial" panose="020B0604020202020204" pitchFamily="34" charset="0"/>
              </a:rPr>
              <a:t>We thank AMMF for funding this project. We are grateful for contributions to this work from the National Cancer Registration and Analysis Service, </a:t>
            </a:r>
            <a:r>
              <a:rPr lang="en-AU" sz="2800" dirty="0">
                <a:solidFill>
                  <a:srgbClr val="005995"/>
                </a:solidFill>
                <a:latin typeface="Arial" panose="020B0604020202020204" pitchFamily="34" charset="0"/>
                <a:cs typeface="Arial" panose="020B0604020202020204" pitchFamily="34" charset="0"/>
              </a:rPr>
              <a:t>Public Health England. We are also grateful for  support from the UK</a:t>
            </a:r>
            <a:r>
              <a:rPr lang="en-GB" sz="2800" dirty="0">
                <a:solidFill>
                  <a:srgbClr val="005995"/>
                </a:solidFill>
                <a:latin typeface="Arial" panose="020B0604020202020204" pitchFamily="34" charset="0"/>
                <a:cs typeface="Arial" panose="020B0604020202020204" pitchFamily="34" charset="0"/>
              </a:rPr>
              <a:t> National Institute for Health Research (NIHR) Biomedical Facilities at Imperial College London. This work uses data that has been provided by patients and collected by the NHS as part of their care and support. The data is collated, maintained and quality assured by the National Cancer Registration and Analysis Service, which is part of Public Health England (PHE)</a:t>
            </a:r>
            <a:endParaRPr lang="en-AU" sz="2800" dirty="0">
              <a:solidFill>
                <a:srgbClr val="005995"/>
              </a:solidFill>
              <a:latin typeface="Arial" panose="020B0604020202020204" pitchFamily="34" charset="0"/>
              <a:cs typeface="Arial" panose="020B0604020202020204" pitchFamily="34" charset="0"/>
            </a:endParaRPr>
          </a:p>
        </p:txBody>
      </p:sp>
      <p:sp>
        <p:nvSpPr>
          <p:cNvPr id="29" name="Text Box 10"/>
          <p:cNvSpPr txBox="1">
            <a:spLocks noChangeArrowheads="1"/>
          </p:cNvSpPr>
          <p:nvPr/>
        </p:nvSpPr>
        <p:spPr bwMode="auto">
          <a:xfrm>
            <a:off x="336536" y="16399438"/>
            <a:ext cx="10203462" cy="3246097"/>
          </a:xfrm>
          <a:prstGeom prst="rect">
            <a:avLst/>
          </a:prstGeom>
          <a:solidFill>
            <a:schemeClr val="bg1"/>
          </a:solidFill>
          <a:ln w="12700">
            <a:solidFill>
              <a:srgbClr val="7CCCEE"/>
            </a:solidFill>
            <a:miter lim="800000"/>
            <a:headEnd/>
            <a:tailEnd/>
          </a:ln>
          <a:effec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just"/>
            <a:r>
              <a:rPr lang="en-GB" sz="4800" b="1" cap="all" dirty="0">
                <a:solidFill>
                  <a:srgbClr val="004B88"/>
                </a:solidFill>
                <a:latin typeface="Arial" panose="020B0604020202020204" pitchFamily="34" charset="0"/>
                <a:cs typeface="Arial" panose="020B0604020202020204" pitchFamily="34" charset="0"/>
              </a:rPr>
              <a:t>AIM </a:t>
            </a:r>
            <a:r>
              <a:rPr lang="en-GB" sz="3200" dirty="0">
                <a:solidFill>
                  <a:srgbClr val="005995"/>
                </a:solidFill>
                <a:latin typeface="Arial" panose="020B0604020202020204" pitchFamily="34" charset="0"/>
                <a:cs typeface="Arial" panose="020B0604020202020204" pitchFamily="34" charset="0"/>
              </a:rPr>
              <a:t>To examine recent incidence and mortality rates for CCA in England; overall 1 and 3 year survival estimates; diagnostic routes (</a:t>
            </a:r>
            <a:r>
              <a:rPr lang="en-GB" sz="3200" dirty="0" err="1">
                <a:solidFill>
                  <a:srgbClr val="005995"/>
                </a:solidFill>
                <a:latin typeface="Arial" panose="020B0604020202020204" pitchFamily="34" charset="0"/>
                <a:cs typeface="Arial" panose="020B0604020202020204" pitchFamily="34" charset="0"/>
              </a:rPr>
              <a:t>RtD</a:t>
            </a:r>
            <a:r>
              <a:rPr lang="en-GB" sz="3200" dirty="0">
                <a:solidFill>
                  <a:srgbClr val="005995"/>
                </a:solidFill>
                <a:latin typeface="Arial" panose="020B0604020202020204" pitchFamily="34" charset="0"/>
                <a:cs typeface="Arial" panose="020B0604020202020204" pitchFamily="34" charset="0"/>
              </a:rPr>
              <a:t>) distribution; and survival differences between socio-economic groups.</a:t>
            </a:r>
            <a:endParaRPr lang="en-AU" sz="3200" dirty="0">
              <a:solidFill>
                <a:srgbClr val="005995"/>
              </a:solidFill>
              <a:latin typeface="Arial" panose="020B0604020202020204" pitchFamily="34" charset="0"/>
              <a:cs typeface="Arial" panose="020B0604020202020204" pitchFamily="34" charset="0"/>
            </a:endParaRPr>
          </a:p>
        </p:txBody>
      </p:sp>
      <p:sp>
        <p:nvSpPr>
          <p:cNvPr id="30" name="Rectangle 28"/>
          <p:cNvSpPr>
            <a:spLocks noChangeArrowheads="1"/>
          </p:cNvSpPr>
          <p:nvPr/>
        </p:nvSpPr>
        <p:spPr bwMode="auto">
          <a:xfrm>
            <a:off x="399433" y="28150455"/>
            <a:ext cx="10564120" cy="3863798"/>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r>
              <a:rPr lang="en-US" sz="5500" b="1" cap="all" dirty="0">
                <a:solidFill>
                  <a:srgbClr val="004B88"/>
                </a:solidFill>
                <a:latin typeface="Arial" panose="020B0604020202020204" pitchFamily="34" charset="0"/>
                <a:cs typeface="Arial" panose="020B0604020202020204" pitchFamily="34" charset="0"/>
              </a:rPr>
              <a:t>References</a:t>
            </a:r>
          </a:p>
          <a:p>
            <a:r>
              <a:rPr lang="en-GB" sz="2800" dirty="0">
                <a:solidFill>
                  <a:srgbClr val="005995"/>
                </a:solidFill>
                <a:latin typeface="Arial" panose="020B0604020202020204" pitchFamily="34" charset="0"/>
                <a:cs typeface="Arial" panose="020B0604020202020204" pitchFamily="34" charset="0"/>
              </a:rPr>
              <a:t>1. </a:t>
            </a:r>
            <a:r>
              <a:rPr lang="en-GB" sz="2800" dirty="0" err="1">
                <a:solidFill>
                  <a:srgbClr val="005995"/>
                </a:solidFill>
                <a:latin typeface="Arial" panose="020B0604020202020204" pitchFamily="34" charset="0"/>
                <a:cs typeface="Arial" panose="020B0604020202020204" pitchFamily="34" charset="0"/>
              </a:rPr>
              <a:t>Banales</a:t>
            </a:r>
            <a:r>
              <a:rPr lang="en-GB" sz="2800" dirty="0">
                <a:solidFill>
                  <a:srgbClr val="005995"/>
                </a:solidFill>
                <a:latin typeface="Arial" panose="020B0604020202020204" pitchFamily="34" charset="0"/>
                <a:cs typeface="Arial" panose="020B0604020202020204" pitchFamily="34" charset="0"/>
              </a:rPr>
              <a:t> et al. Cholangiocarcinoma 2020: the next horizon in mechanisms and management. Nat Rev </a:t>
            </a:r>
            <a:r>
              <a:rPr lang="en-GB" sz="2800" dirty="0" err="1">
                <a:solidFill>
                  <a:srgbClr val="005995"/>
                </a:solidFill>
                <a:latin typeface="Arial" panose="020B0604020202020204" pitchFamily="34" charset="0"/>
                <a:cs typeface="Arial" panose="020B0604020202020204" pitchFamily="34" charset="0"/>
              </a:rPr>
              <a:t>GastroHep</a:t>
            </a:r>
            <a:r>
              <a:rPr lang="en-GB" sz="2800" dirty="0">
                <a:solidFill>
                  <a:srgbClr val="005995"/>
                </a:solidFill>
                <a:latin typeface="Arial" panose="020B0604020202020204" pitchFamily="34" charset="0"/>
                <a:cs typeface="Arial" panose="020B0604020202020204" pitchFamily="34" charset="0"/>
              </a:rPr>
              <a:t> 2020.</a:t>
            </a:r>
          </a:p>
          <a:p>
            <a:r>
              <a:rPr lang="en-GB" sz="2800" dirty="0">
                <a:solidFill>
                  <a:srgbClr val="005995"/>
                </a:solidFill>
                <a:latin typeface="Arial" panose="020B0604020202020204" pitchFamily="34" charset="0"/>
                <a:cs typeface="Arial" panose="020B0604020202020204" pitchFamily="34" charset="0"/>
              </a:rPr>
              <a:t>2. Khan et al. Cholangiocarcinoma: Epidemiology and Risk Factors. Liver Int 2019.</a:t>
            </a:r>
          </a:p>
          <a:p>
            <a:r>
              <a:rPr lang="en-GB" sz="2800" dirty="0">
                <a:solidFill>
                  <a:srgbClr val="005995"/>
                </a:solidFill>
                <a:latin typeface="Arial" panose="020B0604020202020204" pitchFamily="34" charset="0"/>
                <a:cs typeface="Arial" panose="020B0604020202020204" pitchFamily="34" charset="0"/>
              </a:rPr>
              <a:t>3. McPhail et al. Emergency presentation of cancer and short-term mortality. British journal of cancer, 2013.</a:t>
            </a:r>
          </a:p>
          <a:p>
            <a:endParaRPr lang="en-US" sz="2800" dirty="0">
              <a:solidFill>
                <a:srgbClr val="005995"/>
              </a:solidFill>
              <a:latin typeface="Arial" panose="020B0604020202020204" pitchFamily="34" charset="0"/>
              <a:cs typeface="Arial" panose="020B0604020202020204" pitchFamily="34" charset="0"/>
            </a:endParaRPr>
          </a:p>
        </p:txBody>
      </p:sp>
      <p:sp>
        <p:nvSpPr>
          <p:cNvPr id="33" name="Text Box 14"/>
          <p:cNvSpPr txBox="1">
            <a:spLocks noChangeArrowheads="1"/>
          </p:cNvSpPr>
          <p:nvPr/>
        </p:nvSpPr>
        <p:spPr bwMode="auto">
          <a:xfrm>
            <a:off x="10968281" y="6973287"/>
            <a:ext cx="28712869" cy="8370588"/>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24000" tIns="324000" rIns="324000" bIns="324000">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lgn="just"/>
            <a:r>
              <a:rPr lang="en-GB" sz="4800" b="1" cap="all" dirty="0">
                <a:solidFill>
                  <a:srgbClr val="004B88"/>
                </a:solidFill>
                <a:latin typeface="Arial" panose="020B0604020202020204" pitchFamily="34" charset="0"/>
                <a:cs typeface="Arial" panose="020B0604020202020204" pitchFamily="34" charset="0"/>
              </a:rPr>
              <a:t>RESULTS</a:t>
            </a:r>
            <a:r>
              <a:rPr lang="en-GB" sz="4800" b="1" cap="all" dirty="0">
                <a:solidFill>
                  <a:srgbClr val="005995"/>
                </a:solidFill>
                <a:latin typeface="Arial" panose="020B0604020202020204" pitchFamily="34" charset="0"/>
                <a:cs typeface="Arial" panose="020B0604020202020204" pitchFamily="34" charset="0"/>
              </a:rPr>
              <a:t> </a:t>
            </a:r>
            <a:r>
              <a:rPr lang="en-GB" sz="3000" dirty="0">
                <a:solidFill>
                  <a:srgbClr val="005995"/>
                </a:solidFill>
                <a:latin typeface="Arial" panose="020B0604020202020204" pitchFamily="34" charset="0"/>
                <a:cs typeface="Arial" panose="020B0604020202020204" pitchFamily="34" charset="0"/>
              </a:rPr>
              <a:t>Figure 1 summarises the incidence, mortality and survival.</a:t>
            </a:r>
          </a:p>
          <a:p>
            <a:pPr algn="just"/>
            <a:r>
              <a:rPr lang="en-GB" sz="3000" b="1" dirty="0">
                <a:solidFill>
                  <a:srgbClr val="005995"/>
                </a:solidFill>
                <a:latin typeface="Arial" panose="020B0604020202020204" pitchFamily="34" charset="0"/>
                <a:cs typeface="Arial" panose="020B0604020202020204" pitchFamily="34" charset="0"/>
              </a:rPr>
              <a:t>Incidence: </a:t>
            </a:r>
            <a:r>
              <a:rPr lang="en-GB" sz="3000" dirty="0">
                <a:solidFill>
                  <a:srgbClr val="005995"/>
                </a:solidFill>
                <a:latin typeface="Arial" panose="020B0604020202020204" pitchFamily="34" charset="0"/>
                <a:cs typeface="Arial" panose="020B0604020202020204" pitchFamily="34" charset="0"/>
              </a:rPr>
              <a:t>For the period of the study, 2001 to 2017, there were 47,006 biliary tract tumours diagnosed in England: 29,785 (63%) CCAs; 10,791 (23%) gall bladder (GB) tumours and 6,430 (14%) Ampulla of </a:t>
            </a:r>
            <a:r>
              <a:rPr lang="en-GB" sz="3000" dirty="0" err="1">
                <a:solidFill>
                  <a:srgbClr val="005995"/>
                </a:solidFill>
                <a:latin typeface="Arial" panose="020B0604020202020204" pitchFamily="34" charset="0"/>
                <a:cs typeface="Arial" panose="020B0604020202020204" pitchFamily="34" charset="0"/>
              </a:rPr>
              <a:t>Vater</a:t>
            </a:r>
            <a:r>
              <a:rPr lang="en-GB" sz="3000" dirty="0">
                <a:solidFill>
                  <a:srgbClr val="005995"/>
                </a:solidFill>
                <a:latin typeface="Arial" panose="020B0604020202020204" pitchFamily="34" charset="0"/>
                <a:cs typeface="Arial" panose="020B0604020202020204" pitchFamily="34" charset="0"/>
              </a:rPr>
              <a:t> (</a:t>
            </a:r>
            <a:r>
              <a:rPr lang="en-GB" sz="3000" dirty="0" err="1">
                <a:solidFill>
                  <a:srgbClr val="005995"/>
                </a:solidFill>
                <a:latin typeface="Arial" panose="020B0604020202020204" pitchFamily="34" charset="0"/>
                <a:cs typeface="Arial" panose="020B0604020202020204" pitchFamily="34" charset="0"/>
              </a:rPr>
              <a:t>AoV</a:t>
            </a:r>
            <a:r>
              <a:rPr lang="en-GB" sz="3000" dirty="0">
                <a:solidFill>
                  <a:srgbClr val="005995"/>
                </a:solidFill>
                <a:latin typeface="Arial" panose="020B0604020202020204" pitchFamily="34" charset="0"/>
                <a:cs typeface="Arial" panose="020B0604020202020204" pitchFamily="34" charset="0"/>
              </a:rPr>
              <a:t>) tumours. Of the CCAs, 51.7% were in females. The median age of CCA diagnosis was 75 years: 73 years (range: 5-103 years) in males and 76 years (range: 3-113 years) in females. Approximately one third of CCA patients were under 70 at diagnosis. The age distribution of CCA cases 2001-2017 is shown in Figure 2. The ASIR of CCA rose from 2.9 to 4.6 per 100,000, and the ASIR of GB rose from 0.9 to 1.7 per 100,000 between 2001 and 2017. In comparison, the increases in </a:t>
            </a:r>
            <a:r>
              <a:rPr lang="en-GB" sz="3000" dirty="0" err="1">
                <a:solidFill>
                  <a:srgbClr val="005995"/>
                </a:solidFill>
                <a:latin typeface="Arial" panose="020B0604020202020204" pitchFamily="34" charset="0"/>
                <a:cs typeface="Arial" panose="020B0604020202020204" pitchFamily="34" charset="0"/>
              </a:rPr>
              <a:t>AoV</a:t>
            </a:r>
            <a:r>
              <a:rPr lang="en-GB" sz="3000" dirty="0">
                <a:solidFill>
                  <a:srgbClr val="005995"/>
                </a:solidFill>
                <a:latin typeface="Arial" panose="020B0604020202020204" pitchFamily="34" charset="0"/>
                <a:cs typeface="Arial" panose="020B0604020202020204" pitchFamily="34" charset="0"/>
              </a:rPr>
              <a:t> cancer rates were less pronounced (Figure 3). The distribution of CCA incidence across England has changed by 4-year time period and cancer alliance (19 regions across the country) (Figure 4). The ASIR has been increasing overtime, most notably in the North-East and Cumbria. </a:t>
            </a:r>
          </a:p>
          <a:p>
            <a:pPr algn="just"/>
            <a:endParaRPr lang="en-GB" sz="1800" b="1" dirty="0">
              <a:solidFill>
                <a:srgbClr val="005995"/>
              </a:solidFill>
              <a:latin typeface="Arial" panose="020B0604020202020204" pitchFamily="34" charset="0"/>
              <a:cs typeface="Arial" panose="020B0604020202020204" pitchFamily="34" charset="0"/>
            </a:endParaRPr>
          </a:p>
          <a:p>
            <a:pPr algn="just"/>
            <a:r>
              <a:rPr lang="en-GB" sz="3000" b="1" dirty="0">
                <a:solidFill>
                  <a:srgbClr val="005995"/>
                </a:solidFill>
                <a:latin typeface="Arial" panose="020B0604020202020204" pitchFamily="34" charset="0"/>
                <a:cs typeface="Arial" panose="020B0604020202020204" pitchFamily="34" charset="0"/>
              </a:rPr>
              <a:t>Mortality</a:t>
            </a:r>
            <a:r>
              <a:rPr lang="en-GB" sz="3000" dirty="0">
                <a:solidFill>
                  <a:srgbClr val="005995"/>
                </a:solidFill>
                <a:latin typeface="Arial" panose="020B0604020202020204" pitchFamily="34" charset="0"/>
                <a:cs typeface="Arial" panose="020B0604020202020204" pitchFamily="34" charset="0"/>
              </a:rPr>
              <a:t>: ASMRs for CCA rose from 2.6 to 4.9 per 100,000 between 2001 and 2017 in parallel with the incidence rates, whereas ASMR for GB and </a:t>
            </a:r>
            <a:r>
              <a:rPr lang="en-GB" sz="3000" dirty="0" err="1">
                <a:solidFill>
                  <a:srgbClr val="005995"/>
                </a:solidFill>
                <a:latin typeface="Arial" panose="020B0604020202020204" pitchFamily="34" charset="0"/>
                <a:cs typeface="Arial" panose="020B0604020202020204" pitchFamily="34" charset="0"/>
              </a:rPr>
              <a:t>AoV</a:t>
            </a:r>
            <a:r>
              <a:rPr lang="en-GB" sz="3000" dirty="0">
                <a:solidFill>
                  <a:srgbClr val="005995"/>
                </a:solidFill>
                <a:latin typeface="Arial" panose="020B0604020202020204" pitchFamily="34" charset="0"/>
                <a:cs typeface="Arial" panose="020B0604020202020204" pitchFamily="34" charset="0"/>
              </a:rPr>
              <a:t> cancers remained stable (Figure 5). </a:t>
            </a:r>
          </a:p>
          <a:p>
            <a:pPr algn="just"/>
            <a:endParaRPr lang="en-GB" sz="2000" b="1" dirty="0">
              <a:solidFill>
                <a:srgbClr val="005995"/>
              </a:solidFill>
              <a:latin typeface="Arial" panose="020B0604020202020204" pitchFamily="34" charset="0"/>
              <a:cs typeface="Arial" panose="020B0604020202020204" pitchFamily="34" charset="0"/>
            </a:endParaRPr>
          </a:p>
          <a:p>
            <a:pPr algn="just"/>
            <a:r>
              <a:rPr lang="en-GB" sz="3000" b="1" dirty="0">
                <a:solidFill>
                  <a:srgbClr val="005995"/>
                </a:solidFill>
                <a:latin typeface="Arial" panose="020B0604020202020204" pitchFamily="34" charset="0"/>
                <a:cs typeface="Arial" panose="020B0604020202020204" pitchFamily="34" charset="0"/>
              </a:rPr>
              <a:t>Survival</a:t>
            </a:r>
            <a:r>
              <a:rPr lang="en-GB" sz="3000" dirty="0">
                <a:solidFill>
                  <a:srgbClr val="005995"/>
                </a:solidFill>
                <a:latin typeface="Arial" panose="020B0604020202020204" pitchFamily="34" charset="0"/>
                <a:cs typeface="Arial" panose="020B0604020202020204" pitchFamily="34" charset="0"/>
              </a:rPr>
              <a:t>: Of the 47,006 people diagnosed with a biliary tract tumour between 2001 and 2017, 43,117 persons (aged 15-99 years) were included in the survival analysis. 1- and 3-year overall survival for CCA was  26.5%  (95% CI, 26.0–27.1) and 9.1% (95% CI, 8.7-9.5), respectively, and varied by cancer alliance (Figure 6). Survival was poorer in CCA  than in other biliary tract cancers (GB and </a:t>
            </a:r>
            <a:r>
              <a:rPr lang="en-GB" sz="3000" dirty="0" err="1">
                <a:solidFill>
                  <a:srgbClr val="005995"/>
                </a:solidFill>
                <a:latin typeface="Arial" panose="020B0604020202020204" pitchFamily="34" charset="0"/>
                <a:cs typeface="Arial" panose="020B0604020202020204" pitchFamily="34" charset="0"/>
              </a:rPr>
              <a:t>AoV</a:t>
            </a:r>
            <a:r>
              <a:rPr lang="en-GB" sz="3000" dirty="0">
                <a:solidFill>
                  <a:srgbClr val="005995"/>
                </a:solidFill>
                <a:latin typeface="Arial" panose="020B0604020202020204" pitchFamily="34" charset="0"/>
                <a:cs typeface="Arial" panose="020B0604020202020204" pitchFamily="34" charset="0"/>
              </a:rPr>
              <a:t>) (Figure 7). Between 2001-2017, 1-year OS for CCA increased (Figure 1), as did median survival from 3 months in 2002-2005 to 4 months in 2014-2017. 1 and 3-year overall survival was significantly lower in the most deprived than in the least deprived quintile (Figure 8). The most common route to diagnosis for CCA was the emergency route (Figure 9), with emergency presentations falling marginally from 51% in 2006 to 47% in 2016. Intrahepatic and extrahepatic CCA had similar diagnosis routes. </a:t>
            </a:r>
          </a:p>
        </p:txBody>
      </p:sp>
      <p:sp>
        <p:nvSpPr>
          <p:cNvPr id="35" name="Text Box 16"/>
          <p:cNvSpPr txBox="1">
            <a:spLocks noChangeArrowheads="1"/>
          </p:cNvSpPr>
          <p:nvPr/>
        </p:nvSpPr>
        <p:spPr bwMode="auto">
          <a:xfrm>
            <a:off x="10968280" y="15466748"/>
            <a:ext cx="6778800" cy="1117849"/>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1. Incidence, Mortality and Survival of Cholangiocarcinoma in England</a:t>
            </a:r>
            <a:r>
              <a:rPr lang="en-GB" sz="2400" b="1" dirty="0">
                <a:latin typeface="+mn-lt"/>
              </a:rPr>
              <a:t>.</a:t>
            </a:r>
          </a:p>
        </p:txBody>
      </p:sp>
      <p:sp>
        <p:nvSpPr>
          <p:cNvPr id="38" name="Rectangle 28"/>
          <p:cNvSpPr>
            <a:spLocks noChangeArrowheads="1"/>
          </p:cNvSpPr>
          <p:nvPr/>
        </p:nvSpPr>
        <p:spPr bwMode="auto">
          <a:xfrm>
            <a:off x="336534" y="6952568"/>
            <a:ext cx="10183929" cy="3324907"/>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r>
              <a:rPr lang="en-US" sz="5500" b="1" cap="all" dirty="0">
                <a:solidFill>
                  <a:srgbClr val="004B88"/>
                </a:solidFill>
                <a:latin typeface="Arial" panose="020B0604020202020204" pitchFamily="34" charset="0"/>
                <a:cs typeface="Arial" panose="020B0604020202020204" pitchFamily="34" charset="0"/>
              </a:rPr>
              <a:t>CONTACT</a:t>
            </a:r>
            <a:r>
              <a:rPr lang="en-US" sz="5500" b="1" cap="all" dirty="0">
                <a:solidFill>
                  <a:srgbClr val="72C4E5"/>
                </a:solidFill>
                <a:latin typeface="Arial" panose="020B0604020202020204" pitchFamily="34" charset="0"/>
                <a:cs typeface="Arial" panose="020B0604020202020204" pitchFamily="34" charset="0"/>
              </a:rPr>
              <a:t> </a:t>
            </a:r>
            <a:r>
              <a:rPr lang="en-US" sz="5500" b="1" cap="all" dirty="0">
                <a:solidFill>
                  <a:srgbClr val="004B88"/>
                </a:solidFill>
                <a:latin typeface="Arial" panose="020B0604020202020204" pitchFamily="34" charset="0"/>
                <a:cs typeface="Arial" panose="020B0604020202020204" pitchFamily="34" charset="0"/>
              </a:rPr>
              <a:t>INFORMATION </a:t>
            </a:r>
          </a:p>
          <a:p>
            <a:pPr defTabSz="952097" eaLnBrk="0" hangingPunct="0"/>
            <a:endParaRPr lang="en-US" sz="1400" b="1" cap="all" dirty="0">
              <a:solidFill>
                <a:srgbClr val="004B88"/>
              </a:solidFill>
              <a:latin typeface="Arial" panose="020B0604020202020204" pitchFamily="34" charset="0"/>
              <a:cs typeface="Arial" panose="020B0604020202020204" pitchFamily="34" charset="0"/>
            </a:endParaRPr>
          </a:p>
          <a:p>
            <a:pPr defTabSz="952097" eaLnBrk="0" hangingPunct="0"/>
            <a:r>
              <a:rPr lang="en-AU" sz="2800" dirty="0">
                <a:solidFill>
                  <a:srgbClr val="005995"/>
                </a:solidFill>
                <a:latin typeface="Arial" panose="020B0604020202020204" pitchFamily="34" charset="0"/>
                <a:cs typeface="Arial" panose="020B0604020202020204" pitchFamily="34" charset="0"/>
              </a:rPr>
              <a:t>Email: </a:t>
            </a:r>
          </a:p>
          <a:p>
            <a:pPr defTabSz="952097" eaLnBrk="0" hangingPunct="0"/>
            <a:r>
              <a:rPr lang="en-AU" sz="2800" dirty="0">
                <a:solidFill>
                  <a:srgbClr val="005995"/>
                </a:solidFill>
                <a:latin typeface="Arial" panose="020B0604020202020204" pitchFamily="34" charset="0"/>
                <a:cs typeface="Arial" panose="020B0604020202020204" pitchFamily="34" charset="0"/>
                <a:hlinkClick r:id="rId2"/>
              </a:rPr>
              <a:t>shahid.khan@imperial.ac.uk</a:t>
            </a:r>
            <a:r>
              <a:rPr lang="en-AU" sz="2800" dirty="0">
                <a:solidFill>
                  <a:srgbClr val="005995"/>
                </a:solidFill>
                <a:latin typeface="Arial" panose="020B0604020202020204" pitchFamily="34" charset="0"/>
                <a:cs typeface="Arial" panose="020B0604020202020204" pitchFamily="34" charset="0"/>
              </a:rPr>
              <a:t>; </a:t>
            </a:r>
            <a:r>
              <a:rPr lang="en-AU" sz="2800" dirty="0">
                <a:solidFill>
                  <a:srgbClr val="005995"/>
                </a:solidFill>
                <a:latin typeface="Arial" panose="020B0604020202020204" pitchFamily="34" charset="0"/>
                <a:cs typeface="Arial" panose="020B0604020202020204" pitchFamily="34" charset="0"/>
                <a:hlinkClick r:id="rId3"/>
              </a:rPr>
              <a:t>m.toledano@imperial.ac.uk</a:t>
            </a:r>
            <a:r>
              <a:rPr lang="en-AU" sz="2800" dirty="0">
                <a:solidFill>
                  <a:srgbClr val="005995"/>
                </a:solidFill>
                <a:latin typeface="Arial" panose="020B0604020202020204" pitchFamily="34" charset="0"/>
                <a:cs typeface="Arial" panose="020B0604020202020204" pitchFamily="34" charset="0"/>
              </a:rPr>
              <a:t>; </a:t>
            </a:r>
          </a:p>
          <a:p>
            <a:pPr defTabSz="952097" eaLnBrk="0" hangingPunct="0"/>
            <a:r>
              <a:rPr lang="nb-NO" sz="2800" dirty="0">
                <a:solidFill>
                  <a:srgbClr val="005995"/>
                </a:solidFill>
                <a:latin typeface="Arial" panose="020B0604020202020204" pitchFamily="34" charset="0"/>
                <a:cs typeface="Arial" panose="020B0604020202020204" pitchFamily="34" charset="0"/>
                <a:hlinkClick r:id="rId4"/>
              </a:rPr>
              <a:t>helen@ammf.org.uk</a:t>
            </a:r>
            <a:endParaRPr lang="en-AU" sz="2800" dirty="0">
              <a:solidFill>
                <a:srgbClr val="005995"/>
              </a:solidFill>
              <a:latin typeface="Arial" panose="020B0604020202020204" pitchFamily="34" charset="0"/>
              <a:cs typeface="Arial" panose="020B0604020202020204" pitchFamily="34" charset="0"/>
            </a:endParaRPr>
          </a:p>
          <a:p>
            <a:pPr defTabSz="952097" eaLnBrk="0" hangingPunct="0"/>
            <a:br>
              <a:rPr lang="en-AU" sz="2500" dirty="0">
                <a:solidFill>
                  <a:srgbClr val="005995"/>
                </a:solidFill>
                <a:latin typeface="Arial" panose="020B0604020202020204" pitchFamily="34" charset="0"/>
                <a:cs typeface="Arial" panose="020B0604020202020204" pitchFamily="34" charset="0"/>
              </a:rPr>
            </a:br>
            <a:r>
              <a:rPr lang="en-AU" sz="2500" dirty="0">
                <a:solidFill>
                  <a:srgbClr val="005995"/>
                </a:solidFill>
                <a:latin typeface="Arial" panose="020B0604020202020204" pitchFamily="34" charset="0"/>
                <a:cs typeface="Arial" panose="020B0604020202020204" pitchFamily="34" charset="0"/>
              </a:rPr>
              <a:t> </a:t>
            </a:r>
            <a:endParaRPr lang="en-US" sz="2500" dirty="0">
              <a:solidFill>
                <a:srgbClr val="00599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BC06093-4E8B-4C43-B52D-5701857C799E}"/>
              </a:ext>
            </a:extLst>
          </p:cNvPr>
          <p:cNvPicPr>
            <a:picLocks noChangeAspect="1"/>
          </p:cNvPicPr>
          <p:nvPr/>
        </p:nvPicPr>
        <p:blipFill>
          <a:blip r:embed="rId5"/>
          <a:stretch>
            <a:fillRect/>
          </a:stretch>
        </p:blipFill>
        <p:spPr>
          <a:xfrm>
            <a:off x="42547476" y="246131"/>
            <a:ext cx="7382896" cy="2761727"/>
          </a:xfrm>
          <a:prstGeom prst="rect">
            <a:avLst/>
          </a:prstGeom>
        </p:spPr>
      </p:pic>
      <p:pic>
        <p:nvPicPr>
          <p:cNvPr id="23" name="Picture 2" descr="Risultati immagini per imperial college london logo">
            <a:extLst>
              <a:ext uri="{FF2B5EF4-FFF2-40B4-BE49-F238E27FC236}">
                <a16:creationId xmlns:a16="http://schemas.microsoft.com/office/drawing/2014/main" id="{0D4C6ACB-F1CD-41C0-84CE-F8CE31BB56EC}"/>
              </a:ext>
            </a:extLst>
          </p:cNvPr>
          <p:cNvPicPr>
            <a:picLocks noChangeAspect="1" noChangeArrowheads="1"/>
          </p:cNvPicPr>
          <p:nvPr/>
        </p:nvPicPr>
        <p:blipFill>
          <a:blip r:embed="rId6"/>
          <a:srcRect/>
          <a:stretch>
            <a:fillRect/>
          </a:stretch>
        </p:blipFill>
        <p:spPr bwMode="auto">
          <a:xfrm>
            <a:off x="40998410" y="3205182"/>
            <a:ext cx="9045473" cy="2900139"/>
          </a:xfrm>
          <a:prstGeom prst="rect">
            <a:avLst/>
          </a:prstGeom>
          <a:noFill/>
        </p:spPr>
      </p:pic>
      <p:pic>
        <p:nvPicPr>
          <p:cNvPr id="4" name="Picture 3">
            <a:extLst>
              <a:ext uri="{FF2B5EF4-FFF2-40B4-BE49-F238E27FC236}">
                <a16:creationId xmlns:a16="http://schemas.microsoft.com/office/drawing/2014/main" id="{7EF1588A-6038-42AC-9982-9FFC804371D6}"/>
              </a:ext>
            </a:extLst>
          </p:cNvPr>
          <p:cNvPicPr>
            <a:picLocks noChangeAspect="1"/>
          </p:cNvPicPr>
          <p:nvPr/>
        </p:nvPicPr>
        <p:blipFill>
          <a:blip r:embed="rId7"/>
          <a:stretch>
            <a:fillRect/>
          </a:stretch>
        </p:blipFill>
        <p:spPr>
          <a:xfrm>
            <a:off x="11457230" y="16926942"/>
            <a:ext cx="5857271" cy="3784591"/>
          </a:xfrm>
          <a:prstGeom prst="rect">
            <a:avLst/>
          </a:prstGeom>
        </p:spPr>
      </p:pic>
      <p:pic>
        <p:nvPicPr>
          <p:cNvPr id="26" name="Picture 25" descr="A close up of a map&#10;&#10;Description automatically generated">
            <a:extLst>
              <a:ext uri="{FF2B5EF4-FFF2-40B4-BE49-F238E27FC236}">
                <a16:creationId xmlns:a16="http://schemas.microsoft.com/office/drawing/2014/main" id="{E957B320-4BAB-4D94-966D-EE541F3AF19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21087" y="21887028"/>
            <a:ext cx="3240000" cy="4320000"/>
          </a:xfrm>
          <a:prstGeom prst="rect">
            <a:avLst/>
          </a:prstGeom>
          <a:noFill/>
          <a:ln>
            <a:noFill/>
          </a:ln>
        </p:spPr>
      </p:pic>
      <p:pic>
        <p:nvPicPr>
          <p:cNvPr id="34" name="Picture 33" descr="A close up of a map&#10;&#10;Description automatically generated">
            <a:extLst>
              <a:ext uri="{FF2B5EF4-FFF2-40B4-BE49-F238E27FC236}">
                <a16:creationId xmlns:a16="http://schemas.microsoft.com/office/drawing/2014/main" id="{49959CC1-3D2F-4F5E-8163-D81F10EE99A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55742" y="21887028"/>
            <a:ext cx="3240000" cy="4320000"/>
          </a:xfrm>
          <a:prstGeom prst="rect">
            <a:avLst/>
          </a:prstGeom>
          <a:noFill/>
          <a:ln>
            <a:noFill/>
          </a:ln>
        </p:spPr>
      </p:pic>
      <p:pic>
        <p:nvPicPr>
          <p:cNvPr id="36" name="Picture 35" descr="A close up of a map&#10;&#10;Description automatically generated">
            <a:extLst>
              <a:ext uri="{FF2B5EF4-FFF2-40B4-BE49-F238E27FC236}">
                <a16:creationId xmlns:a16="http://schemas.microsoft.com/office/drawing/2014/main" id="{0481A1CB-21D7-4F52-B456-BD6E8519233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90158" y="21887028"/>
            <a:ext cx="3240000" cy="4320000"/>
          </a:xfrm>
          <a:prstGeom prst="rect">
            <a:avLst/>
          </a:prstGeom>
          <a:noFill/>
          <a:ln>
            <a:noFill/>
          </a:ln>
        </p:spPr>
      </p:pic>
      <p:pic>
        <p:nvPicPr>
          <p:cNvPr id="37" name="Picture 36" descr="A close up of a map&#10;&#10;Description automatically generated">
            <a:extLst>
              <a:ext uri="{FF2B5EF4-FFF2-40B4-BE49-F238E27FC236}">
                <a16:creationId xmlns:a16="http://schemas.microsoft.com/office/drawing/2014/main" id="{A4D7BB39-328A-423C-9D1B-F696DFADAFF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24812" y="21887028"/>
            <a:ext cx="3240000" cy="4320000"/>
          </a:xfrm>
          <a:prstGeom prst="rect">
            <a:avLst/>
          </a:prstGeom>
          <a:noFill/>
          <a:ln>
            <a:noFill/>
          </a:ln>
        </p:spPr>
      </p:pic>
      <p:sp>
        <p:nvSpPr>
          <p:cNvPr id="39" name="TextBox 38">
            <a:extLst>
              <a:ext uri="{FF2B5EF4-FFF2-40B4-BE49-F238E27FC236}">
                <a16:creationId xmlns:a16="http://schemas.microsoft.com/office/drawing/2014/main" id="{FC29D621-1434-4A3E-96B4-438697491648}"/>
              </a:ext>
            </a:extLst>
          </p:cNvPr>
          <p:cNvSpPr txBox="1"/>
          <p:nvPr/>
        </p:nvSpPr>
        <p:spPr>
          <a:xfrm>
            <a:off x="11196293" y="21401599"/>
            <a:ext cx="13693122" cy="461665"/>
          </a:xfrm>
          <a:prstGeom prst="rect">
            <a:avLst/>
          </a:prstGeom>
          <a:noFill/>
          <a:ln>
            <a:solidFill>
              <a:srgbClr val="5EC2E4"/>
            </a:solidFill>
          </a:ln>
        </p:spPr>
        <p:txBody>
          <a:bodyPr wrap="square">
            <a:spAutoFit/>
          </a:bodyPr>
          <a:lstStyle/>
          <a:p>
            <a:r>
              <a:rPr lang="en-GB" sz="2400" b="1" dirty="0">
                <a:solidFill>
                  <a:srgbClr val="004B88"/>
                </a:solidFill>
              </a:rPr>
              <a:t>Figure 4. Density maps for CCA incidence in England for 2002-2006, 2007-2009, 2010-2013, and 2014-2017</a:t>
            </a:r>
          </a:p>
        </p:txBody>
      </p:sp>
      <p:pic>
        <p:nvPicPr>
          <p:cNvPr id="40" name="Picture 39">
            <a:extLst>
              <a:ext uri="{FF2B5EF4-FFF2-40B4-BE49-F238E27FC236}">
                <a16:creationId xmlns:a16="http://schemas.microsoft.com/office/drawing/2014/main" id="{C9D8BE29-03B9-45B4-9059-E82405EAED94}"/>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004267" y="17235082"/>
            <a:ext cx="6735319" cy="3784590"/>
          </a:xfrm>
          <a:prstGeom prst="rect">
            <a:avLst/>
          </a:prstGeom>
          <a:noFill/>
        </p:spPr>
      </p:pic>
      <p:sp>
        <p:nvSpPr>
          <p:cNvPr id="42" name="Text Box 16">
            <a:extLst>
              <a:ext uri="{FF2B5EF4-FFF2-40B4-BE49-F238E27FC236}">
                <a16:creationId xmlns:a16="http://schemas.microsoft.com/office/drawing/2014/main" id="{F83C46C2-C4F4-4265-984C-409F002FAEAE}"/>
              </a:ext>
            </a:extLst>
          </p:cNvPr>
          <p:cNvSpPr txBox="1">
            <a:spLocks noChangeArrowheads="1"/>
          </p:cNvSpPr>
          <p:nvPr/>
        </p:nvSpPr>
        <p:spPr bwMode="auto">
          <a:xfrm>
            <a:off x="17995359" y="15465552"/>
            <a:ext cx="6778160" cy="1117849"/>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2. Age distribution of CCAs 2001-2017, by sex  </a:t>
            </a:r>
            <a:endParaRPr lang="en-GB" sz="2400" b="1" dirty="0">
              <a:latin typeface="+mn-lt"/>
            </a:endParaRPr>
          </a:p>
        </p:txBody>
      </p:sp>
      <p:sp>
        <p:nvSpPr>
          <p:cNvPr id="44" name="Text Box 16">
            <a:extLst>
              <a:ext uri="{FF2B5EF4-FFF2-40B4-BE49-F238E27FC236}">
                <a16:creationId xmlns:a16="http://schemas.microsoft.com/office/drawing/2014/main" id="{403E8AE9-B2CD-41E0-A5C7-B2C32D1562E3}"/>
              </a:ext>
            </a:extLst>
          </p:cNvPr>
          <p:cNvSpPr txBox="1">
            <a:spLocks noChangeArrowheads="1"/>
          </p:cNvSpPr>
          <p:nvPr/>
        </p:nvSpPr>
        <p:spPr bwMode="auto">
          <a:xfrm>
            <a:off x="25004754" y="15466749"/>
            <a:ext cx="7229900" cy="1117849"/>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3. Annual age-standardised incidence rates for biliary tract cancers, by cancer site </a:t>
            </a:r>
            <a:endParaRPr lang="en-GB" sz="2400" dirty="0">
              <a:latin typeface="+mn-lt"/>
            </a:endParaRPr>
          </a:p>
        </p:txBody>
      </p:sp>
      <p:sp>
        <p:nvSpPr>
          <p:cNvPr id="47" name="Text Box 16">
            <a:extLst>
              <a:ext uri="{FF2B5EF4-FFF2-40B4-BE49-F238E27FC236}">
                <a16:creationId xmlns:a16="http://schemas.microsoft.com/office/drawing/2014/main" id="{75F19EDB-BA7A-4429-AD60-CC9C4FB1DC8D}"/>
              </a:ext>
            </a:extLst>
          </p:cNvPr>
          <p:cNvSpPr txBox="1">
            <a:spLocks noChangeArrowheads="1"/>
          </p:cNvSpPr>
          <p:nvPr/>
        </p:nvSpPr>
        <p:spPr bwMode="auto">
          <a:xfrm>
            <a:off x="32412324" y="15466749"/>
            <a:ext cx="7225342" cy="1117849"/>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5. Annual age-standardised mortality rates for biliary tract cancers, by cancer site </a:t>
            </a:r>
            <a:endParaRPr lang="en-GB" sz="2400" dirty="0">
              <a:latin typeface="+mn-lt"/>
            </a:endParaRPr>
          </a:p>
        </p:txBody>
      </p:sp>
      <p:sp>
        <p:nvSpPr>
          <p:cNvPr id="48" name="TextBox 47">
            <a:extLst>
              <a:ext uri="{FF2B5EF4-FFF2-40B4-BE49-F238E27FC236}">
                <a16:creationId xmlns:a16="http://schemas.microsoft.com/office/drawing/2014/main" id="{16ED06F9-9199-4CF2-84BB-25E884D37C6E}"/>
              </a:ext>
            </a:extLst>
          </p:cNvPr>
          <p:cNvSpPr txBox="1"/>
          <p:nvPr/>
        </p:nvSpPr>
        <p:spPr>
          <a:xfrm>
            <a:off x="27690767" y="20703569"/>
            <a:ext cx="11251953" cy="461665"/>
          </a:xfrm>
          <a:prstGeom prst="rect">
            <a:avLst/>
          </a:prstGeom>
          <a:noFill/>
          <a:ln>
            <a:solidFill>
              <a:srgbClr val="5EC2E4"/>
            </a:solidFill>
          </a:ln>
        </p:spPr>
        <p:txBody>
          <a:bodyPr wrap="square">
            <a:spAutoFit/>
          </a:bodyPr>
          <a:lstStyle/>
          <a:p>
            <a:r>
              <a:rPr lang="en-GB" sz="2400" b="1" dirty="0">
                <a:solidFill>
                  <a:srgbClr val="004B88"/>
                </a:solidFill>
              </a:rPr>
              <a:t>Figure 6. 1 and 3-year overall survival for CCA by cancer alliance in England, 2001-2017</a:t>
            </a:r>
          </a:p>
        </p:txBody>
      </p:sp>
      <p:pic>
        <p:nvPicPr>
          <p:cNvPr id="49" name="Picture 48" descr="A close up of a map&#10;&#10;Description automatically generated">
            <a:extLst>
              <a:ext uri="{FF2B5EF4-FFF2-40B4-BE49-F238E27FC236}">
                <a16:creationId xmlns:a16="http://schemas.microsoft.com/office/drawing/2014/main" id="{D6782BB9-FB6C-468B-AFED-F30D772621D3}"/>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56125" y="44122433"/>
            <a:ext cx="4765358" cy="4611554"/>
          </a:xfrm>
          <a:prstGeom prst="rect">
            <a:avLst/>
          </a:prstGeom>
          <a:noFill/>
          <a:ln>
            <a:noFill/>
          </a:ln>
        </p:spPr>
      </p:pic>
      <p:pic>
        <p:nvPicPr>
          <p:cNvPr id="53" name="Picture 52">
            <a:extLst>
              <a:ext uri="{FF2B5EF4-FFF2-40B4-BE49-F238E27FC236}">
                <a16:creationId xmlns:a16="http://schemas.microsoft.com/office/drawing/2014/main" id="{F0D12ED9-B15A-45DC-B9A5-2B45F71E3F0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068255" y="27458781"/>
            <a:ext cx="5486484" cy="4218288"/>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16">
            <a:extLst>
              <a:ext uri="{FF2B5EF4-FFF2-40B4-BE49-F238E27FC236}">
                <a16:creationId xmlns:a16="http://schemas.microsoft.com/office/drawing/2014/main" id="{53F48F3D-F579-4BA4-BB79-0923E96744EE}"/>
              </a:ext>
            </a:extLst>
          </p:cNvPr>
          <p:cNvSpPr txBox="1">
            <a:spLocks noChangeArrowheads="1"/>
          </p:cNvSpPr>
          <p:nvPr/>
        </p:nvSpPr>
        <p:spPr bwMode="auto">
          <a:xfrm>
            <a:off x="11314565" y="26282375"/>
            <a:ext cx="6993865" cy="1117849"/>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7. Overall survival probability for CCA &amp; other biliary tract cancers</a:t>
            </a:r>
            <a:endParaRPr lang="en-GB" sz="2400" dirty="0">
              <a:latin typeface="+mn-lt"/>
            </a:endParaRPr>
          </a:p>
        </p:txBody>
      </p:sp>
      <p:pic>
        <p:nvPicPr>
          <p:cNvPr id="6" name="Picture 5" descr="A picture containing table, knife&#10;&#10;Description automatically generated">
            <a:extLst>
              <a:ext uri="{FF2B5EF4-FFF2-40B4-BE49-F238E27FC236}">
                <a16:creationId xmlns:a16="http://schemas.microsoft.com/office/drawing/2014/main" id="{CA67720A-6A81-400F-8B82-755F496FC41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44818" y="3262104"/>
            <a:ext cx="5772592" cy="2843217"/>
          </a:xfrm>
          <a:prstGeom prst="rect">
            <a:avLst/>
          </a:prstGeom>
        </p:spPr>
      </p:pic>
      <p:pic>
        <p:nvPicPr>
          <p:cNvPr id="2" name="Picture 1">
            <a:extLst>
              <a:ext uri="{FF2B5EF4-FFF2-40B4-BE49-F238E27FC236}">
                <a16:creationId xmlns:a16="http://schemas.microsoft.com/office/drawing/2014/main" id="{E46BDD1B-457D-45D9-89C2-3D7E39F3A527}"/>
              </a:ext>
            </a:extLst>
          </p:cNvPr>
          <p:cNvPicPr>
            <a:picLocks noChangeAspect="1"/>
          </p:cNvPicPr>
          <p:nvPr/>
        </p:nvPicPr>
        <p:blipFill>
          <a:blip r:embed="rId16"/>
          <a:stretch>
            <a:fillRect/>
          </a:stretch>
        </p:blipFill>
        <p:spPr>
          <a:xfrm>
            <a:off x="27561541" y="27938649"/>
            <a:ext cx="12179299" cy="4202082"/>
          </a:xfrm>
          <a:prstGeom prst="rect">
            <a:avLst/>
          </a:prstGeom>
        </p:spPr>
      </p:pic>
      <p:sp>
        <p:nvSpPr>
          <p:cNvPr id="41" name="Text Box 16">
            <a:extLst>
              <a:ext uri="{FF2B5EF4-FFF2-40B4-BE49-F238E27FC236}">
                <a16:creationId xmlns:a16="http://schemas.microsoft.com/office/drawing/2014/main" id="{E89DDBA9-6B8C-4371-961A-5533F69EE49C}"/>
              </a:ext>
            </a:extLst>
          </p:cNvPr>
          <p:cNvSpPr txBox="1">
            <a:spLocks noChangeArrowheads="1"/>
          </p:cNvSpPr>
          <p:nvPr/>
        </p:nvSpPr>
        <p:spPr bwMode="auto">
          <a:xfrm>
            <a:off x="29608873" y="26872925"/>
            <a:ext cx="8084635" cy="748517"/>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9. Routes to Diagnosis for intra- and extrahepatic CCA</a:t>
            </a:r>
            <a:endParaRPr lang="en-GB" sz="2400" dirty="0">
              <a:latin typeface="+mn-lt"/>
            </a:endParaRPr>
          </a:p>
        </p:txBody>
      </p:sp>
      <p:graphicFrame>
        <p:nvGraphicFramePr>
          <p:cNvPr id="43" name="Table 42">
            <a:extLst>
              <a:ext uri="{FF2B5EF4-FFF2-40B4-BE49-F238E27FC236}">
                <a16:creationId xmlns:a16="http://schemas.microsoft.com/office/drawing/2014/main" id="{F414BF20-827E-485F-B721-8BF55A41B555}"/>
              </a:ext>
            </a:extLst>
          </p:cNvPr>
          <p:cNvGraphicFramePr>
            <a:graphicFrameLocks noGrp="1"/>
          </p:cNvGraphicFramePr>
          <p:nvPr>
            <p:extLst>
              <p:ext uri="{D42A27DB-BD31-4B8C-83A1-F6EECF244321}">
                <p14:modId xmlns:p14="http://schemas.microsoft.com/office/powerpoint/2010/main" val="2097551434"/>
              </p:ext>
            </p:extLst>
          </p:nvPr>
        </p:nvGraphicFramePr>
        <p:xfrm>
          <a:off x="32682670" y="28115582"/>
          <a:ext cx="6753727" cy="1303020"/>
        </p:xfrm>
        <a:graphic>
          <a:graphicData uri="http://schemas.openxmlformats.org/drawingml/2006/table">
            <a:tbl>
              <a:tblPr/>
              <a:tblGrid>
                <a:gridCol w="1326383">
                  <a:extLst>
                    <a:ext uri="{9D8B030D-6E8A-4147-A177-3AD203B41FA5}">
                      <a16:colId xmlns:a16="http://schemas.microsoft.com/office/drawing/2014/main" val="826372895"/>
                    </a:ext>
                  </a:extLst>
                </a:gridCol>
                <a:gridCol w="5427344">
                  <a:extLst>
                    <a:ext uri="{9D8B030D-6E8A-4147-A177-3AD203B41FA5}">
                      <a16:colId xmlns:a16="http://schemas.microsoft.com/office/drawing/2014/main" val="1676786287"/>
                    </a:ext>
                  </a:extLst>
                </a:gridCol>
              </a:tblGrid>
              <a:tr h="198120">
                <a:tc>
                  <a:txBody>
                    <a:bodyPr/>
                    <a:lstStyle/>
                    <a:p>
                      <a:pPr algn="l" rtl="0" fontAlgn="ctr"/>
                      <a:r>
                        <a:rPr lang="en-GB" sz="1400" b="1" i="0" u="none" strike="noStrike" dirty="0">
                          <a:solidFill>
                            <a:srgbClr val="000000"/>
                          </a:solidFill>
                          <a:effectLst/>
                          <a:latin typeface="Calibri" panose="020F0502020204030204" pitchFamily="34" charset="0"/>
                        </a:rPr>
                        <a:t>DCO</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panose="020F0502020204030204" pitchFamily="34" charset="0"/>
                        </a:rPr>
                        <a:t>Death certificate diagnosis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3889692"/>
                  </a:ext>
                </a:extLst>
              </a:tr>
              <a:tr h="198120">
                <a:tc>
                  <a:txBody>
                    <a:bodyPr/>
                    <a:lstStyle/>
                    <a:p>
                      <a:pPr algn="l" rtl="0" fontAlgn="ctr"/>
                      <a:r>
                        <a:rPr lang="en-GB" sz="1400" b="1" i="0" u="none" strike="noStrike" dirty="0">
                          <a:solidFill>
                            <a:srgbClr val="000000"/>
                          </a:solidFill>
                          <a:effectLst/>
                          <a:latin typeface="Calibri" panose="020F0502020204030204" pitchFamily="34" charset="0"/>
                        </a:rPr>
                        <a:t>Emergency</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panose="020F0502020204030204" pitchFamily="34" charset="0"/>
                        </a:rPr>
                        <a:t>A&amp;E, emergency GP referral, emergency admission or attendance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5331088"/>
                  </a:ext>
                </a:extLst>
              </a:tr>
              <a:tr h="198120">
                <a:tc>
                  <a:txBody>
                    <a:bodyPr/>
                    <a:lstStyle/>
                    <a:p>
                      <a:pPr algn="l" rtl="0" fontAlgn="ctr"/>
                      <a:r>
                        <a:rPr lang="en-GB" sz="1400" b="1" i="0" u="none" strike="noStrike" dirty="0">
                          <a:solidFill>
                            <a:srgbClr val="000000"/>
                          </a:solidFill>
                          <a:effectLst/>
                          <a:latin typeface="Calibri" panose="020F0502020204030204" pitchFamily="34" charset="0"/>
                        </a:rPr>
                        <a:t>GP referral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panose="020F0502020204030204" pitchFamily="34" charset="0"/>
                        </a:rPr>
                        <a:t>Routine and urgent referrals where patient was not referred under 2WW</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596569"/>
                  </a:ext>
                </a:extLst>
              </a:tr>
              <a:tr h="198120">
                <a:tc>
                  <a:txBody>
                    <a:bodyPr/>
                    <a:lstStyle/>
                    <a:p>
                      <a:pPr algn="l" rtl="0" fontAlgn="ctr"/>
                      <a:r>
                        <a:rPr lang="en-GB" sz="1400" b="1" i="0" u="none" strike="noStrike" dirty="0">
                          <a:solidFill>
                            <a:srgbClr val="000000"/>
                          </a:solidFill>
                          <a:effectLst/>
                          <a:latin typeface="Calibri" panose="020F0502020204030204" pitchFamily="34" charset="0"/>
                        </a:rPr>
                        <a:t>Inpatient Elective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panose="020F0502020204030204" pitchFamily="34" charset="0"/>
                        </a:rPr>
                        <a:t>At admission from a waiting list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5889627"/>
                  </a:ext>
                </a:extLst>
              </a:tr>
              <a:tr h="198120">
                <a:tc>
                  <a:txBody>
                    <a:bodyPr/>
                    <a:lstStyle/>
                    <a:p>
                      <a:pPr algn="l" rtl="0" fontAlgn="ctr"/>
                      <a:r>
                        <a:rPr lang="en-GB" sz="1400" b="1" i="0" u="none" strike="noStrike">
                          <a:solidFill>
                            <a:srgbClr val="000000"/>
                          </a:solidFill>
                          <a:effectLst/>
                          <a:latin typeface="Calibri" panose="020F0502020204030204" pitchFamily="34" charset="0"/>
                        </a:rPr>
                        <a:t>Other outpatient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panose="020F0502020204030204" pitchFamily="34" charset="0"/>
                        </a:rPr>
                        <a:t>Elective route starting with an outpatient appointment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7654619"/>
                  </a:ext>
                </a:extLst>
              </a:tr>
              <a:tr h="198120">
                <a:tc>
                  <a:txBody>
                    <a:bodyPr/>
                    <a:lstStyle/>
                    <a:p>
                      <a:pPr algn="l" rtl="0" fontAlgn="ctr"/>
                      <a:r>
                        <a:rPr lang="en-GB" sz="1400" b="1" i="0" u="none" strike="noStrike">
                          <a:solidFill>
                            <a:srgbClr val="000000"/>
                          </a:solidFill>
                          <a:effectLst/>
                          <a:latin typeface="Calibri" panose="020F0502020204030204" pitchFamily="34" charset="0"/>
                        </a:rPr>
                        <a:t>TWW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panose="020F0502020204030204" pitchFamily="34" charset="0"/>
                        </a:rPr>
                        <a:t>Urgent GGP referral for suspicion of cancer</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1914265"/>
                  </a:ext>
                </a:extLst>
              </a:tr>
            </a:tbl>
          </a:graphicData>
        </a:graphic>
      </p:graphicFrame>
      <p:pic>
        <p:nvPicPr>
          <p:cNvPr id="5" name="Picture 4">
            <a:extLst>
              <a:ext uri="{FF2B5EF4-FFF2-40B4-BE49-F238E27FC236}">
                <a16:creationId xmlns:a16="http://schemas.microsoft.com/office/drawing/2014/main" id="{5E86449D-0E81-4ECA-8DA4-0F64E6814EDB}"/>
              </a:ext>
            </a:extLst>
          </p:cNvPr>
          <p:cNvPicPr>
            <a:picLocks noChangeAspect="1"/>
          </p:cNvPicPr>
          <p:nvPr/>
        </p:nvPicPr>
        <p:blipFill>
          <a:blip r:embed="rId17"/>
          <a:stretch>
            <a:fillRect/>
          </a:stretch>
        </p:blipFill>
        <p:spPr>
          <a:xfrm>
            <a:off x="32412323" y="16883227"/>
            <a:ext cx="7225342" cy="3601796"/>
          </a:xfrm>
          <a:prstGeom prst="rect">
            <a:avLst/>
          </a:prstGeom>
        </p:spPr>
      </p:pic>
      <p:pic>
        <p:nvPicPr>
          <p:cNvPr id="8" name="Picture 7">
            <a:extLst>
              <a:ext uri="{FF2B5EF4-FFF2-40B4-BE49-F238E27FC236}">
                <a16:creationId xmlns:a16="http://schemas.microsoft.com/office/drawing/2014/main" id="{CBBAA3B6-EBDD-4EFE-BAD8-B99C97289947}"/>
              </a:ext>
            </a:extLst>
          </p:cNvPr>
          <p:cNvPicPr>
            <a:picLocks noChangeAspect="1"/>
          </p:cNvPicPr>
          <p:nvPr/>
        </p:nvPicPr>
        <p:blipFill>
          <a:blip r:embed="rId18"/>
          <a:stretch>
            <a:fillRect/>
          </a:stretch>
        </p:blipFill>
        <p:spPr>
          <a:xfrm>
            <a:off x="25005854" y="16847206"/>
            <a:ext cx="7228800" cy="3581916"/>
          </a:xfrm>
          <a:prstGeom prst="rect">
            <a:avLst/>
          </a:prstGeom>
        </p:spPr>
      </p:pic>
      <p:pic>
        <p:nvPicPr>
          <p:cNvPr id="1038" name="Chart 2" descr="image002">
            <a:extLst>
              <a:ext uri="{FF2B5EF4-FFF2-40B4-BE49-F238E27FC236}">
                <a16:creationId xmlns:a16="http://schemas.microsoft.com/office/drawing/2014/main" id="{CF3ECB83-81AE-4B5F-8132-FBCD8030CC2D}"/>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504" t="10660" r="1434" b="2471"/>
          <a:stretch/>
        </p:blipFill>
        <p:spPr bwMode="auto">
          <a:xfrm>
            <a:off x="19060816" y="27439327"/>
            <a:ext cx="8193406" cy="433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16">
            <a:extLst>
              <a:ext uri="{FF2B5EF4-FFF2-40B4-BE49-F238E27FC236}">
                <a16:creationId xmlns:a16="http://schemas.microsoft.com/office/drawing/2014/main" id="{995F1283-D84B-4995-88FB-96A33D0D3E79}"/>
              </a:ext>
            </a:extLst>
          </p:cNvPr>
          <p:cNvSpPr txBox="1">
            <a:spLocks noChangeArrowheads="1"/>
          </p:cNvSpPr>
          <p:nvPr/>
        </p:nvSpPr>
        <p:spPr bwMode="auto">
          <a:xfrm>
            <a:off x="18624272" y="26282375"/>
            <a:ext cx="9066495" cy="1117849"/>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2400" b="1" dirty="0">
                <a:solidFill>
                  <a:srgbClr val="005995"/>
                </a:solidFill>
                <a:latin typeface="+mn-lt"/>
              </a:rPr>
              <a:t>Figure 8. 1 and 3-year overall survival for CCA by deprivation quintile, 2001-2017</a:t>
            </a:r>
            <a:endParaRPr lang="en-GB" sz="2400" dirty="0">
              <a:latin typeface="+mn-lt"/>
            </a:endParaRPr>
          </a:p>
        </p:txBody>
      </p:sp>
      <p:sp>
        <p:nvSpPr>
          <p:cNvPr id="45" name="Text Box 16">
            <a:extLst>
              <a:ext uri="{FF2B5EF4-FFF2-40B4-BE49-F238E27FC236}">
                <a16:creationId xmlns:a16="http://schemas.microsoft.com/office/drawing/2014/main" id="{B579B2E6-07F0-40A1-85AE-BCD6EE66DEA7}"/>
              </a:ext>
            </a:extLst>
          </p:cNvPr>
          <p:cNvSpPr txBox="1">
            <a:spLocks noChangeArrowheads="1"/>
          </p:cNvSpPr>
          <p:nvPr/>
        </p:nvSpPr>
        <p:spPr bwMode="auto">
          <a:xfrm>
            <a:off x="11457229" y="20564518"/>
            <a:ext cx="5734507" cy="5946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1400" b="1" i="1" dirty="0">
                <a:solidFill>
                  <a:srgbClr val="005995"/>
                </a:solidFill>
                <a:latin typeface="+mn-lt"/>
              </a:rPr>
              <a:t>Note, incidence and mortality definitions of CCA differ</a:t>
            </a:r>
            <a:endParaRPr lang="en-GB" sz="1400" b="1" i="1" dirty="0">
              <a:latin typeface="+mn-lt"/>
            </a:endParaRPr>
          </a:p>
        </p:txBody>
      </p:sp>
      <p:graphicFrame>
        <p:nvGraphicFramePr>
          <p:cNvPr id="46" name="Chart 45">
            <a:extLst>
              <a:ext uri="{FF2B5EF4-FFF2-40B4-BE49-F238E27FC236}">
                <a16:creationId xmlns:a16="http://schemas.microsoft.com/office/drawing/2014/main" id="{9564DC2D-5868-4D26-9D33-C78CCF20B402}"/>
              </a:ext>
            </a:extLst>
          </p:cNvPr>
          <p:cNvGraphicFramePr>
            <a:graphicFrameLocks/>
          </p:cNvGraphicFramePr>
          <p:nvPr>
            <p:extLst>
              <p:ext uri="{D42A27DB-BD31-4B8C-83A1-F6EECF244321}">
                <p14:modId xmlns:p14="http://schemas.microsoft.com/office/powerpoint/2010/main" val="3408722507"/>
              </p:ext>
            </p:extLst>
          </p:nvPr>
        </p:nvGraphicFramePr>
        <p:xfrm>
          <a:off x="27726822" y="21275756"/>
          <a:ext cx="11757388" cy="5422170"/>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1425638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2252</TotalTime>
  <Words>1361</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2011 - Ibrahim K</cp:lastModifiedBy>
  <cp:revision>138</cp:revision>
  <dcterms:created xsi:type="dcterms:W3CDTF">2016-12-01T17:42:49Z</dcterms:created>
  <dcterms:modified xsi:type="dcterms:W3CDTF">2020-07-28T16:28:31Z</dcterms:modified>
</cp:coreProperties>
</file>